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95" r:id="rId5"/>
    <p:sldId id="260" r:id="rId6"/>
    <p:sldId id="262" r:id="rId7"/>
    <p:sldId id="263" r:id="rId8"/>
    <p:sldId id="269" r:id="rId9"/>
    <p:sldId id="270" r:id="rId10"/>
    <p:sldId id="271" r:id="rId11"/>
    <p:sldId id="272" r:id="rId12"/>
    <p:sldId id="293" r:id="rId13"/>
    <p:sldId id="273" r:id="rId14"/>
    <p:sldId id="274" r:id="rId15"/>
    <p:sldId id="275" r:id="rId16"/>
    <p:sldId id="276" r:id="rId17"/>
    <p:sldId id="296" r:id="rId18"/>
    <p:sldId id="278" r:id="rId19"/>
    <p:sldId id="300" r:id="rId20"/>
    <p:sldId id="281" r:id="rId21"/>
    <p:sldId id="301" r:id="rId22"/>
    <p:sldId id="297" r:id="rId23"/>
    <p:sldId id="283" r:id="rId24"/>
    <p:sldId id="286" r:id="rId25"/>
    <p:sldId id="294" r:id="rId26"/>
    <p:sldId id="288" r:id="rId27"/>
    <p:sldId id="298" r:id="rId28"/>
    <p:sldId id="291" r:id="rId29"/>
    <p:sldId id="299" r:id="rId3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66CC"/>
    <a:srgbClr val="2E75B6"/>
    <a:srgbClr val="E8E8E8"/>
    <a:srgbClr val="EBEBED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EF882F-829F-40F6-9DA3-EEDD13F6F47D}" v="22" dt="2020-09-29T16:04:47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édio 4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Escuro 2 - Destaque 5/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Estilo Médio 4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Estilo Médio 1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Estilo Médio 1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Estilo Claro 3 - Destaqu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Destaqu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Destaqu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Destaqu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60" d="100"/>
          <a:sy n="6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v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59272"/>
        <c:axId val="16560840"/>
      </c:barChart>
      <c:catAx>
        <c:axId val="16559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6560840"/>
        <c:crosses val="autoZero"/>
        <c:auto val="1"/>
        <c:lblAlgn val="ctr"/>
        <c:lblOffset val="100"/>
        <c:noMultiLvlLbl val="0"/>
      </c:catAx>
      <c:valAx>
        <c:axId val="1656084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6559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147920"/>
        <c:axId val="294148312"/>
      </c:barChart>
      <c:catAx>
        <c:axId val="29414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294148312"/>
        <c:crosses val="autoZero"/>
        <c:auto val="1"/>
        <c:lblAlgn val="ctr"/>
        <c:lblOffset val="100"/>
        <c:noMultiLvlLbl val="0"/>
      </c:catAx>
      <c:valAx>
        <c:axId val="294148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941479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0185185185185182E-2"/>
          <c:w val="0.93888888888888888"/>
          <c:h val="0.841674686497521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60056"/>
        <c:axId val="16558096"/>
      </c:barChart>
      <c:catAx>
        <c:axId val="1656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6558096"/>
        <c:crosses val="autoZero"/>
        <c:auto val="1"/>
        <c:lblAlgn val="ctr"/>
        <c:lblOffset val="100"/>
        <c:noMultiLvlLbl val="0"/>
      </c:catAx>
      <c:valAx>
        <c:axId val="165580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6560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24268-2C39-4841-8680-A0096F3ED08B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52B91-1F07-4A45-9D4B-75057E5611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996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7A93C-C7DB-4FE2-A6D5-2F82B6234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B692BB-78E4-4DE5-8AD9-23043BC6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3F33661-C82C-451A-ABB3-929428D3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AA3705-046D-4148-AB20-5DA82DF7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21EA6E2-97AE-442F-8C1C-75D83BB6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490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1945C-51E5-4811-8BE5-215D7E50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96174C5-72F8-422B-9C90-3E9DB9730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4E0379B-6B55-43D0-8572-54357E26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9F8FCE8-837D-49D4-820A-6FB7A1A0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3C48DB-1A59-49CD-9D4F-C892DE46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13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4C7BDE-27BC-4694-B01E-4119A95A1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C31A2B2-8B20-4E54-B996-90431827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BFDCE2A-DF9F-444E-8E9C-2C1FD51E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69F6F1A-5F62-43C2-A5A8-8C56F6E9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005396-E4AF-48AC-A245-DC204872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632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D6611-A316-4CBC-9711-F0A0082F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7EB38DB-7192-45DB-ACEC-ADC64F8D6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2752085-0652-498A-86FE-02E41BFA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EADC021-2AAA-4594-BABC-C32CA36C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FB1C352-C7A8-428C-873E-66F7A299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734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86247-A6B8-403D-952A-452CC832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AD4705E-ABCB-4533-BE86-F29695DB5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33BD338-11DE-4FF3-9401-EF6D9964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49B6298-5C70-46F7-AD84-C4FD6E37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B529EE5-186D-4754-8773-5DB82880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04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E78A6-B3AA-491A-9EF3-062E3418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1661AB7-CFB0-4843-BA86-6F6FF5F42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0C83D10-E927-45F8-9440-F43BF40DE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AC1088-DF3D-4CBD-97BC-1188716E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56CFF4D-2C4E-4CFB-8AA3-9C7D6E1E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59B19C1-2F07-4B67-B0BF-EF4597EB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527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2A5B0-039A-4C7D-B7E9-CC09AB10B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01708A7-342B-4347-9A87-B22574BB4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A31DA24-56EE-4FFA-8CA3-21D805236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14483C2-8A93-471F-A81D-B40FFBDBA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EDEA849-977B-4B8E-9C34-CF03078AB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B1709C5-C0A0-4ED8-8C2C-924F34E8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0F9D423-7431-4EC0-ACB1-7FE0E767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A862B99-2C7F-495C-BC00-6321C6284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651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B41B8-563E-402D-A396-97DA6C00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EF0E305-15F9-4F35-B00F-FBE6F136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61CE39F-F0E4-4429-8356-342A5759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D95C819-9535-47E8-8802-D51C0079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860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4CE15E3-6D64-44FC-B899-4DD7BC0B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84AE3B0-B946-49DA-B5A3-E96E9F89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0C541E8-BC57-4693-95C8-E41A9852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10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C673F-F452-457A-A333-69C30095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BBB31A3-F065-491C-B536-AB1E78ED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3D815D9-8DFF-40BB-8877-1E6DA7E8B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DE1647A-2C6A-4FC5-9593-87D3992F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F3494CD-DDCD-4241-B82D-4968F396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00343E2-60A5-4F6A-B6E9-1102435F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892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09FB5-C454-49D9-AD51-2E2FC1A8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3FC00F9-7DBD-4C5C-9365-D0B03E797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D6C6AD2-C7D6-415F-9D1E-7E3B91576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989032E-AAC0-4BED-899D-CEAF5CC1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C7A0950-CF78-4E10-87F7-60A16E00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9A60BB-479A-4DFA-8E2C-F681A702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502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A13D052-42B3-44EF-AF97-C3389DB7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AA3A2AA-1E20-47A3-AE90-A590E936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0834D4-9B72-42E0-BFEA-A1AED56E7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ED76-CC0A-40DA-99BD-7CAC6C81376C}" type="datetimeFigureOut">
              <a:rPr lang="pt-PT" smtClean="0"/>
              <a:t>02/10/2020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F35752D-A901-431D-B6E8-4B03E9955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8E6A3C3-1771-4471-80CC-63F9A5D10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6A4B4-C2B1-426A-99D8-B694E397B5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540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22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chart" Target="../charts/chart2.xml"/><Relationship Id="rId7" Type="http://schemas.microsoft.com/office/2007/relationships/hdphoto" Target="../media/hdphoto1.wdp"/><Relationship Id="rId12" Type="http://schemas.openxmlformats.org/officeDocument/2006/relationships/image" Target="../media/image21.svg"/><Relationship Id="rId2" Type="http://schemas.openxmlformats.org/officeDocument/2006/relationships/chart" Target="../charts/chart1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chart" Target="../charts/chart3.xml"/><Relationship Id="rId15" Type="http://schemas.openxmlformats.org/officeDocument/2006/relationships/image" Target="../media/image7.png"/><Relationship Id="rId10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.sv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svg"/><Relationship Id="rId5" Type="http://schemas.microsoft.com/office/2007/relationships/hdphoto" Target="../media/hdphoto2.wdp"/><Relationship Id="rId15" Type="http://schemas.openxmlformats.org/officeDocument/2006/relationships/image" Target="../media/image23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sv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svg"/><Relationship Id="rId4" Type="http://schemas.openxmlformats.org/officeDocument/2006/relationships/image" Target="../media/image32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1" name="Imagem 10" descr="Uma imagem com homem, rua&#10;&#10;Descrição gerada automaticamente">
            <a:extLst>
              <a:ext uri="{FF2B5EF4-FFF2-40B4-BE49-F238E27FC236}">
                <a16:creationId xmlns:a16="http://schemas.microsoft.com/office/drawing/2014/main" id="{09001617-A3F9-4DA5-BAD5-35DEC3E98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1" r="-1" b="25507"/>
          <a:stretch/>
        </p:blipFill>
        <p:spPr>
          <a:xfrm rot="955255">
            <a:off x="691593" y="852059"/>
            <a:ext cx="7044034" cy="4848892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53F8093-49A3-4B05-B0A7-CC52EBDB4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55" y="159726"/>
            <a:ext cx="3865474" cy="12129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5235" y="3522682"/>
            <a:ext cx="7596670" cy="24688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PT" sz="5300" b="1" dirty="0">
                <a:solidFill>
                  <a:srgbClr val="3366CC"/>
                </a:solidFill>
                <a:latin typeface="Fira Sans Extra Condensed Medium" panose="020B0604020202020204" charset="0"/>
              </a:rPr>
              <a:t>Relatório e Contas</a:t>
            </a:r>
            <a:br>
              <a:rPr lang="pt-PT" sz="5300" b="1" dirty="0">
                <a:solidFill>
                  <a:srgbClr val="3366CC"/>
                </a:solidFill>
                <a:latin typeface="Fira Sans Extra Condensed Medium" panose="020B0604020202020204" charset="0"/>
              </a:rPr>
            </a:br>
            <a:r>
              <a:rPr lang="pt-PT" sz="5300" b="1" dirty="0">
                <a:solidFill>
                  <a:srgbClr val="3366CC"/>
                </a:solidFill>
                <a:latin typeface="Fira Sans Extra Condensed Medium" panose="020B0604020202020204" charset="0"/>
              </a:rPr>
              <a:t>2019</a:t>
            </a:r>
            <a:endParaRPr lang="pt-PT" sz="4800" dirty="0">
              <a:solidFill>
                <a:srgbClr val="3366CC"/>
              </a:solidFill>
              <a:latin typeface="+mn-lt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8BA3362C-729E-4979-A8B1-9E581BE4181F}"/>
              </a:ext>
            </a:extLst>
          </p:cNvPr>
          <p:cNvSpPr txBox="1">
            <a:spLocks/>
          </p:cNvSpPr>
          <p:nvPr/>
        </p:nvSpPr>
        <p:spPr>
          <a:xfrm>
            <a:off x="4845721" y="3519038"/>
            <a:ext cx="7596670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ira Sans Extra Condensed Medium" panose="020B0604020202020204" charset="0"/>
              </a:rPr>
              <a:t>Relatório e Contas</a:t>
            </a:r>
            <a:br>
              <a:rPr lang="pt-PT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ira Sans Extra Condensed Medium" panose="020B0604020202020204" charset="0"/>
              </a:rPr>
            </a:br>
            <a:r>
              <a:rPr lang="pt-PT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ira Sans Extra Condensed Medium" panose="020B0604020202020204" charset="0"/>
              </a:rPr>
              <a:t>2019</a:t>
            </a:r>
            <a:endParaRPr lang="pt-PT" sz="4800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7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47A82E1-C69C-49A5-B9EB-562A0FA8C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314DF68A-67B1-4DD8-8B3F-9501DECBD1DF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Financiamento aos sócios_ Aquisição de habitação própria</a:t>
            </a:r>
          </a:p>
        </p:txBody>
      </p:sp>
      <p:pic>
        <p:nvPicPr>
          <p:cNvPr id="1026" name="Picture 2" descr="Foto profissional grátis de cadeiras, casa, cômodo">
            <a:extLst>
              <a:ext uri="{FF2B5EF4-FFF2-40B4-BE49-F238E27FC236}">
                <a16:creationId xmlns:a16="http://schemas.microsoft.com/office/drawing/2014/main" id="{EEC87383-5A20-47ED-BBD3-A7546B84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56" y="1343634"/>
            <a:ext cx="2989970" cy="448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2EC798-0FDE-425A-9A3E-FCA8BDF6B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77" y="2412880"/>
            <a:ext cx="6009601" cy="3867378"/>
          </a:xfrm>
          <a:prstGeom prst="rect">
            <a:avLst/>
          </a:prstGeom>
        </p:spPr>
      </p:pic>
      <p:pic>
        <p:nvPicPr>
          <p:cNvPr id="10" name="Gráfico 9" descr="Tendência de subida">
            <a:extLst>
              <a:ext uri="{FF2B5EF4-FFF2-40B4-BE49-F238E27FC236}">
                <a16:creationId xmlns:a16="http://schemas.microsoft.com/office/drawing/2014/main" id="{706F91D4-F410-49DD-BA57-35BFDEA7E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8778" y="47262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7606027-EEFA-4601-B840-38A585ACCE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C2525A8-B35A-45B8-9B96-B00D91C022A3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Financiamento aos sócios_ Abonos Reembolsáveis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DC202BB-8721-4C1D-8DB1-7D05D859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044" y="1737894"/>
            <a:ext cx="7697911" cy="4351338"/>
          </a:xfrm>
          <a:prstGeom prst="rect">
            <a:avLst/>
          </a:prstGeom>
        </p:spPr>
      </p:pic>
      <p:pic>
        <p:nvPicPr>
          <p:cNvPr id="6" name="Gráfico 5" descr="Tendência descendente">
            <a:extLst>
              <a:ext uri="{FF2B5EF4-FFF2-40B4-BE49-F238E27FC236}">
                <a16:creationId xmlns:a16="http://schemas.microsoft.com/office/drawing/2014/main" id="{89696B1A-6A99-43D3-BD3A-46990C4AD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7934" y="1915687"/>
            <a:ext cx="914400" cy="914400"/>
          </a:xfrm>
          <a:prstGeom prst="rect">
            <a:avLst/>
          </a:prstGeom>
        </p:spPr>
      </p:pic>
      <p:pic>
        <p:nvPicPr>
          <p:cNvPr id="8" name="Gráfico 7" descr="Tendência de subida">
            <a:extLst>
              <a:ext uri="{FF2B5EF4-FFF2-40B4-BE49-F238E27FC236}">
                <a16:creationId xmlns:a16="http://schemas.microsoft.com/office/drawing/2014/main" id="{84D1120C-31FC-41C0-8086-90DE6237E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2478" y="19156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4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691D9A6-DDA7-4B34-B2F3-BBC948FB6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7273C28-C7E3-442C-A1F8-AA7F6DBF6281}"/>
              </a:ext>
            </a:extLst>
          </p:cNvPr>
          <p:cNvSpPr txBox="1">
            <a:spLocks/>
          </p:cNvSpPr>
          <p:nvPr/>
        </p:nvSpPr>
        <p:spPr>
          <a:xfrm>
            <a:off x="211407" y="303647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Subsídios por morte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E376EA7-41C5-4EDF-8D6F-35A128076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37"/>
          <a:stretch/>
        </p:blipFill>
        <p:spPr>
          <a:xfrm>
            <a:off x="361964" y="1494410"/>
            <a:ext cx="6352872" cy="344383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69FB222-082C-488E-92C4-00BEC949D207}"/>
              </a:ext>
            </a:extLst>
          </p:cNvPr>
          <p:cNvSpPr/>
          <p:nvPr/>
        </p:nvSpPr>
        <p:spPr>
          <a:xfrm>
            <a:off x="7056584" y="1409480"/>
            <a:ext cx="4553890" cy="36336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pt-PT" sz="2400" dirty="0"/>
              <a:t>O valor médio por sócio, no final de 2018 era de </a:t>
            </a:r>
            <a:r>
              <a:rPr lang="pt-PT" sz="2400" b="1" dirty="0"/>
              <a:t>2.661,58 €</a:t>
            </a:r>
            <a:r>
              <a:rPr lang="pt-PT" sz="2400" dirty="0"/>
              <a:t>, crescendo em 2019 para </a:t>
            </a:r>
            <a:r>
              <a:rPr lang="pt-PT" sz="2400" b="1" dirty="0"/>
              <a:t>2.705,14 €</a:t>
            </a:r>
            <a:r>
              <a:rPr lang="pt-PT" sz="2400" dirty="0"/>
              <a:t>, ou seja, um aumento de 1,64 %. </a:t>
            </a:r>
            <a:endParaRPr lang="pt-PT" sz="2400" b="1" dirty="0">
              <a:solidFill>
                <a:schemeClr val="tx1">
                  <a:lumMod val="65000"/>
                  <a:lumOff val="35000"/>
                </a:schemeClr>
              </a:solidFill>
              <a:latin typeface="Fira Sans Extra Condensed Medium" panose="020B060402020202020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05C80DF-6951-4203-9B50-C7685A5ACFEE}"/>
              </a:ext>
            </a:extLst>
          </p:cNvPr>
          <p:cNvSpPr/>
          <p:nvPr/>
        </p:nvSpPr>
        <p:spPr>
          <a:xfrm>
            <a:off x="348342" y="5861847"/>
            <a:ext cx="8368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SUBSÍDIOS POR MORTE PROCESSADOS em 2019 – </a:t>
            </a:r>
            <a:r>
              <a:rPr lang="pt-PT" b="1" dirty="0"/>
              <a:t>829 no valor total de 827.655,18 €</a:t>
            </a:r>
            <a:r>
              <a:rPr lang="pt-PT" dirty="0"/>
              <a:t>. Uma subida de 94.357,43 € (12,87%).</a:t>
            </a:r>
          </a:p>
        </p:txBody>
      </p:sp>
    </p:spTree>
    <p:extLst>
      <p:ext uri="{BB962C8B-B14F-4D97-AF65-F5344CB8AC3E}">
        <p14:creationId xmlns:p14="http://schemas.microsoft.com/office/powerpoint/2010/main" val="52767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DE8C74F-2EDF-4707-BCDB-E8F960F3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66" y="1824891"/>
            <a:ext cx="5224567" cy="5208266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765903" y="20528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/>
            </a:br>
            <a:endParaRPr lang="pt-PT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5BFDFB-BE5B-4215-9F86-4D1D8ED15F63}"/>
              </a:ext>
            </a:extLst>
          </p:cNvPr>
          <p:cNvSpPr txBox="1"/>
          <p:nvPr/>
        </p:nvSpPr>
        <p:spPr>
          <a:xfrm>
            <a:off x="5346559" y="5455653"/>
            <a:ext cx="123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>
                <a:solidFill>
                  <a:schemeClr val="bg1"/>
                </a:solidFill>
              </a:rPr>
              <a:t>9</a:t>
            </a:r>
            <a:endParaRPr lang="pt-PT" sz="4400" b="1" dirty="0">
              <a:solidFill>
                <a:schemeClr val="bg1"/>
              </a:solidFill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24124C1-4FC2-4B53-BCA5-9C75857C8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pic>
        <p:nvPicPr>
          <p:cNvPr id="5" name="Picture 4" descr="Foto profissional grátis de alteração, arrecadação, borrão, close">
            <a:extLst>
              <a:ext uri="{FF2B5EF4-FFF2-40B4-BE49-F238E27FC236}">
                <a16:creationId xmlns:a16="http://schemas.microsoft.com/office/drawing/2014/main" id="{0ABF5780-8954-438E-85CB-D6B49E95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241">
            <a:off x="745797" y="1843087"/>
            <a:ext cx="47625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D0EDEF90-1720-49AF-A86A-49D819D73025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Rendas Vitalícias</a:t>
            </a:r>
            <a:endParaRPr lang="pt-PT" sz="2800" b="1" dirty="0">
              <a:solidFill>
                <a:schemeClr val="tx1">
                  <a:lumMod val="65000"/>
                  <a:lumOff val="35000"/>
                </a:schemeClr>
              </a:solidFill>
              <a:latin typeface="Fira Sans Extra Condensed Medium" panose="020B0604020202020204" charset="0"/>
            </a:endParaRPr>
          </a:p>
        </p:txBody>
      </p:sp>
      <p:grpSp>
        <p:nvGrpSpPr>
          <p:cNvPr id="41" name="Google Shape;665;p26">
            <a:extLst>
              <a:ext uri="{FF2B5EF4-FFF2-40B4-BE49-F238E27FC236}">
                <a16:creationId xmlns:a16="http://schemas.microsoft.com/office/drawing/2014/main" id="{455684C8-0A39-4996-AA71-7DE255C1F6A8}"/>
              </a:ext>
            </a:extLst>
          </p:cNvPr>
          <p:cNvGrpSpPr/>
          <p:nvPr/>
        </p:nvGrpSpPr>
        <p:grpSpPr>
          <a:xfrm>
            <a:off x="6384273" y="2982660"/>
            <a:ext cx="394618" cy="388380"/>
            <a:chOff x="4687894" y="2289713"/>
            <a:chExt cx="359594" cy="353909"/>
          </a:xfrm>
        </p:grpSpPr>
        <p:sp>
          <p:nvSpPr>
            <p:cNvPr id="42" name="Google Shape;666;p26">
              <a:extLst>
                <a:ext uri="{FF2B5EF4-FFF2-40B4-BE49-F238E27FC236}">
                  <a16:creationId xmlns:a16="http://schemas.microsoft.com/office/drawing/2014/main" id="{97EC85D6-6F0B-47EF-AE53-A0613DA6506F}"/>
                </a:ext>
              </a:extLst>
            </p:cNvPr>
            <p:cNvSpPr/>
            <p:nvPr/>
          </p:nvSpPr>
          <p:spPr>
            <a:xfrm>
              <a:off x="4955207" y="2477227"/>
              <a:ext cx="34041" cy="22356"/>
            </a:xfrm>
            <a:custGeom>
              <a:avLst/>
              <a:gdLst/>
              <a:ahLst/>
              <a:cxnLst/>
              <a:rect l="l" t="t" r="r" b="b"/>
              <a:pathLst>
                <a:path w="1072" h="70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465"/>
                    <a:pt x="238" y="703"/>
                    <a:pt x="536" y="703"/>
                  </a:cubicBezTo>
                  <a:cubicBezTo>
                    <a:pt x="834" y="703"/>
                    <a:pt x="1072" y="465"/>
                    <a:pt x="1072" y="168"/>
                  </a:cubicBezTo>
                  <a:cubicBezTo>
                    <a:pt x="1072" y="72"/>
                    <a:pt x="1000" y="1"/>
                    <a:pt x="905" y="1"/>
                  </a:cubicBezTo>
                  <a:cubicBezTo>
                    <a:pt x="822" y="1"/>
                    <a:pt x="750" y="72"/>
                    <a:pt x="750" y="168"/>
                  </a:cubicBezTo>
                  <a:cubicBezTo>
                    <a:pt x="750" y="287"/>
                    <a:pt x="655" y="370"/>
                    <a:pt x="536" y="370"/>
                  </a:cubicBezTo>
                  <a:cubicBezTo>
                    <a:pt x="417" y="370"/>
                    <a:pt x="334" y="287"/>
                    <a:pt x="334" y="168"/>
                  </a:cubicBez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7;p26">
              <a:extLst>
                <a:ext uri="{FF2B5EF4-FFF2-40B4-BE49-F238E27FC236}">
                  <a16:creationId xmlns:a16="http://schemas.microsoft.com/office/drawing/2014/main" id="{6A4BDDE8-ACFD-41D5-A04F-CD39A44D8F29}"/>
                </a:ext>
              </a:extLst>
            </p:cNvPr>
            <p:cNvSpPr/>
            <p:nvPr/>
          </p:nvSpPr>
          <p:spPr>
            <a:xfrm>
              <a:off x="4687894" y="2289713"/>
              <a:ext cx="359594" cy="353909"/>
            </a:xfrm>
            <a:custGeom>
              <a:avLst/>
              <a:gdLst/>
              <a:ahLst/>
              <a:cxnLst/>
              <a:rect l="l" t="t" r="r" b="b"/>
              <a:pathLst>
                <a:path w="11324" h="11145" extrusionOk="0">
                  <a:moveTo>
                    <a:pt x="9180" y="3036"/>
                  </a:moveTo>
                  <a:cubicBezTo>
                    <a:pt x="9204" y="3036"/>
                    <a:pt x="9228" y="3036"/>
                    <a:pt x="9240" y="3048"/>
                  </a:cubicBezTo>
                  <a:cubicBezTo>
                    <a:pt x="9299" y="3108"/>
                    <a:pt x="9371" y="3417"/>
                    <a:pt x="9299" y="3977"/>
                  </a:cubicBezTo>
                  <a:cubicBezTo>
                    <a:pt x="9240" y="4513"/>
                    <a:pt x="9061" y="4989"/>
                    <a:pt x="8895" y="5072"/>
                  </a:cubicBezTo>
                  <a:cubicBezTo>
                    <a:pt x="8813" y="5119"/>
                    <a:pt x="8682" y="5149"/>
                    <a:pt x="8533" y="5149"/>
                  </a:cubicBezTo>
                  <a:cubicBezTo>
                    <a:pt x="8336" y="5149"/>
                    <a:pt x="8108" y="5096"/>
                    <a:pt x="7918" y="4953"/>
                  </a:cubicBezTo>
                  <a:cubicBezTo>
                    <a:pt x="7573" y="4703"/>
                    <a:pt x="7466" y="4263"/>
                    <a:pt x="7585" y="3667"/>
                  </a:cubicBezTo>
                  <a:cubicBezTo>
                    <a:pt x="7597" y="3608"/>
                    <a:pt x="7644" y="3572"/>
                    <a:pt x="7704" y="3537"/>
                  </a:cubicBezTo>
                  <a:cubicBezTo>
                    <a:pt x="8526" y="3167"/>
                    <a:pt x="9002" y="3036"/>
                    <a:pt x="9180" y="3036"/>
                  </a:cubicBezTo>
                  <a:close/>
                  <a:moveTo>
                    <a:pt x="620" y="5608"/>
                  </a:moveTo>
                  <a:cubicBezTo>
                    <a:pt x="691" y="5620"/>
                    <a:pt x="798" y="5703"/>
                    <a:pt x="858" y="5846"/>
                  </a:cubicBezTo>
                  <a:cubicBezTo>
                    <a:pt x="870" y="5882"/>
                    <a:pt x="894" y="5942"/>
                    <a:pt x="894" y="6001"/>
                  </a:cubicBezTo>
                  <a:cubicBezTo>
                    <a:pt x="667" y="5953"/>
                    <a:pt x="501" y="5882"/>
                    <a:pt x="453" y="5799"/>
                  </a:cubicBezTo>
                  <a:cubicBezTo>
                    <a:pt x="441" y="5775"/>
                    <a:pt x="489" y="5703"/>
                    <a:pt x="501" y="5668"/>
                  </a:cubicBezTo>
                  <a:cubicBezTo>
                    <a:pt x="548" y="5608"/>
                    <a:pt x="572" y="5608"/>
                    <a:pt x="608" y="5608"/>
                  </a:cubicBezTo>
                  <a:close/>
                  <a:moveTo>
                    <a:pt x="5073" y="0"/>
                  </a:moveTo>
                  <a:cubicBezTo>
                    <a:pt x="4477" y="0"/>
                    <a:pt x="3906" y="238"/>
                    <a:pt x="3477" y="655"/>
                  </a:cubicBezTo>
                  <a:cubicBezTo>
                    <a:pt x="3049" y="1084"/>
                    <a:pt x="2822" y="1632"/>
                    <a:pt x="2822" y="2239"/>
                  </a:cubicBezTo>
                  <a:cubicBezTo>
                    <a:pt x="2822" y="2834"/>
                    <a:pt x="3061" y="3406"/>
                    <a:pt x="3477" y="3834"/>
                  </a:cubicBezTo>
                  <a:cubicBezTo>
                    <a:pt x="3596" y="3953"/>
                    <a:pt x="3727" y="4060"/>
                    <a:pt x="3882" y="4144"/>
                  </a:cubicBezTo>
                  <a:cubicBezTo>
                    <a:pt x="3775" y="4179"/>
                    <a:pt x="3668" y="4203"/>
                    <a:pt x="3584" y="4239"/>
                  </a:cubicBezTo>
                  <a:cubicBezTo>
                    <a:pt x="3489" y="4263"/>
                    <a:pt x="3453" y="4358"/>
                    <a:pt x="3477" y="4441"/>
                  </a:cubicBezTo>
                  <a:cubicBezTo>
                    <a:pt x="3505" y="4515"/>
                    <a:pt x="3561" y="4560"/>
                    <a:pt x="3629" y="4560"/>
                  </a:cubicBezTo>
                  <a:cubicBezTo>
                    <a:pt x="3649" y="4560"/>
                    <a:pt x="3670" y="4557"/>
                    <a:pt x="3692" y="4549"/>
                  </a:cubicBezTo>
                  <a:cubicBezTo>
                    <a:pt x="4138" y="4400"/>
                    <a:pt x="4608" y="4325"/>
                    <a:pt x="5079" y="4325"/>
                  </a:cubicBezTo>
                  <a:cubicBezTo>
                    <a:pt x="5549" y="4325"/>
                    <a:pt x="6019" y="4400"/>
                    <a:pt x="6466" y="4549"/>
                  </a:cubicBezTo>
                  <a:cubicBezTo>
                    <a:pt x="6490" y="4549"/>
                    <a:pt x="6501" y="4560"/>
                    <a:pt x="6525" y="4560"/>
                  </a:cubicBezTo>
                  <a:cubicBezTo>
                    <a:pt x="6609" y="4560"/>
                    <a:pt x="6668" y="4525"/>
                    <a:pt x="6680" y="4441"/>
                  </a:cubicBezTo>
                  <a:cubicBezTo>
                    <a:pt x="6704" y="4358"/>
                    <a:pt x="6668" y="4263"/>
                    <a:pt x="6573" y="4239"/>
                  </a:cubicBezTo>
                  <a:cubicBezTo>
                    <a:pt x="6466" y="4203"/>
                    <a:pt x="6370" y="4179"/>
                    <a:pt x="6275" y="4144"/>
                  </a:cubicBezTo>
                  <a:cubicBezTo>
                    <a:pt x="6406" y="4060"/>
                    <a:pt x="6549" y="3953"/>
                    <a:pt x="6680" y="3834"/>
                  </a:cubicBezTo>
                  <a:cubicBezTo>
                    <a:pt x="6787" y="3727"/>
                    <a:pt x="6882" y="3608"/>
                    <a:pt x="6966" y="3477"/>
                  </a:cubicBezTo>
                  <a:cubicBezTo>
                    <a:pt x="7002" y="3489"/>
                    <a:pt x="7049" y="3489"/>
                    <a:pt x="7097" y="3513"/>
                  </a:cubicBezTo>
                  <a:lnTo>
                    <a:pt x="7275" y="3548"/>
                  </a:lnTo>
                  <a:lnTo>
                    <a:pt x="7275" y="3572"/>
                  </a:lnTo>
                  <a:cubicBezTo>
                    <a:pt x="7204" y="3953"/>
                    <a:pt x="7204" y="4287"/>
                    <a:pt x="7287" y="4560"/>
                  </a:cubicBezTo>
                  <a:cubicBezTo>
                    <a:pt x="7359" y="4822"/>
                    <a:pt x="7513" y="5025"/>
                    <a:pt x="7716" y="5180"/>
                  </a:cubicBezTo>
                  <a:cubicBezTo>
                    <a:pt x="7954" y="5358"/>
                    <a:pt x="8252" y="5430"/>
                    <a:pt x="8526" y="5430"/>
                  </a:cubicBezTo>
                  <a:cubicBezTo>
                    <a:pt x="8728" y="5430"/>
                    <a:pt x="8907" y="5382"/>
                    <a:pt x="9049" y="5311"/>
                  </a:cubicBezTo>
                  <a:cubicBezTo>
                    <a:pt x="9192" y="5215"/>
                    <a:pt x="9323" y="5037"/>
                    <a:pt x="9430" y="4763"/>
                  </a:cubicBezTo>
                  <a:cubicBezTo>
                    <a:pt x="9478" y="4822"/>
                    <a:pt x="9526" y="4882"/>
                    <a:pt x="9561" y="4930"/>
                  </a:cubicBezTo>
                  <a:cubicBezTo>
                    <a:pt x="9740" y="5168"/>
                    <a:pt x="9859" y="5418"/>
                    <a:pt x="9954" y="5692"/>
                  </a:cubicBezTo>
                  <a:cubicBezTo>
                    <a:pt x="10002" y="5858"/>
                    <a:pt x="10133" y="5977"/>
                    <a:pt x="10300" y="6037"/>
                  </a:cubicBezTo>
                  <a:lnTo>
                    <a:pt x="10752" y="6192"/>
                  </a:lnTo>
                  <a:cubicBezTo>
                    <a:pt x="10871" y="6239"/>
                    <a:pt x="10966" y="6334"/>
                    <a:pt x="10966" y="6465"/>
                  </a:cubicBezTo>
                  <a:lnTo>
                    <a:pt x="10966" y="7239"/>
                  </a:lnTo>
                  <a:cubicBezTo>
                    <a:pt x="10966" y="7382"/>
                    <a:pt x="10895" y="7477"/>
                    <a:pt x="10752" y="7525"/>
                  </a:cubicBezTo>
                  <a:lnTo>
                    <a:pt x="10014" y="7763"/>
                  </a:lnTo>
                  <a:cubicBezTo>
                    <a:pt x="9895" y="7811"/>
                    <a:pt x="9788" y="7882"/>
                    <a:pt x="9728" y="8001"/>
                  </a:cubicBezTo>
                  <a:cubicBezTo>
                    <a:pt x="9430" y="8513"/>
                    <a:pt x="8966" y="8930"/>
                    <a:pt x="8359" y="9252"/>
                  </a:cubicBezTo>
                  <a:cubicBezTo>
                    <a:pt x="8287" y="9287"/>
                    <a:pt x="8240" y="9359"/>
                    <a:pt x="8228" y="9430"/>
                  </a:cubicBezTo>
                  <a:lnTo>
                    <a:pt x="7990" y="10692"/>
                  </a:lnTo>
                  <a:cubicBezTo>
                    <a:pt x="7990" y="10728"/>
                    <a:pt x="7954" y="10752"/>
                    <a:pt x="7918" y="10752"/>
                  </a:cubicBezTo>
                  <a:lnTo>
                    <a:pt x="7144" y="10752"/>
                  </a:lnTo>
                  <a:cubicBezTo>
                    <a:pt x="7109" y="10752"/>
                    <a:pt x="7085" y="10728"/>
                    <a:pt x="7061" y="10692"/>
                  </a:cubicBezTo>
                  <a:lnTo>
                    <a:pt x="6930" y="10002"/>
                  </a:lnTo>
                  <a:cubicBezTo>
                    <a:pt x="6897" y="9868"/>
                    <a:pt x="6800" y="9786"/>
                    <a:pt x="6661" y="9786"/>
                  </a:cubicBezTo>
                  <a:cubicBezTo>
                    <a:pt x="6652" y="9786"/>
                    <a:pt x="6642" y="9787"/>
                    <a:pt x="6632" y="9787"/>
                  </a:cubicBezTo>
                  <a:cubicBezTo>
                    <a:pt x="6299" y="9835"/>
                    <a:pt x="5954" y="9859"/>
                    <a:pt x="5608" y="9859"/>
                  </a:cubicBezTo>
                  <a:cubicBezTo>
                    <a:pt x="5358" y="9859"/>
                    <a:pt x="5097" y="9847"/>
                    <a:pt x="4846" y="9823"/>
                  </a:cubicBezTo>
                  <a:cubicBezTo>
                    <a:pt x="4833" y="9821"/>
                    <a:pt x="4819" y="9819"/>
                    <a:pt x="4806" y="9819"/>
                  </a:cubicBezTo>
                  <a:cubicBezTo>
                    <a:pt x="4692" y="9819"/>
                    <a:pt x="4593" y="9908"/>
                    <a:pt x="4561" y="10025"/>
                  </a:cubicBezTo>
                  <a:lnTo>
                    <a:pt x="4442" y="10692"/>
                  </a:lnTo>
                  <a:cubicBezTo>
                    <a:pt x="4442" y="10728"/>
                    <a:pt x="4418" y="10752"/>
                    <a:pt x="4370" y="10752"/>
                  </a:cubicBezTo>
                  <a:lnTo>
                    <a:pt x="3596" y="10752"/>
                  </a:lnTo>
                  <a:cubicBezTo>
                    <a:pt x="3573" y="10752"/>
                    <a:pt x="3537" y="10728"/>
                    <a:pt x="3525" y="10692"/>
                  </a:cubicBezTo>
                  <a:lnTo>
                    <a:pt x="3299" y="9502"/>
                  </a:lnTo>
                  <a:cubicBezTo>
                    <a:pt x="3287" y="9430"/>
                    <a:pt x="3239" y="9359"/>
                    <a:pt x="3168" y="9323"/>
                  </a:cubicBezTo>
                  <a:cubicBezTo>
                    <a:pt x="2108" y="8763"/>
                    <a:pt x="1560" y="7823"/>
                    <a:pt x="1560" y="6620"/>
                  </a:cubicBezTo>
                  <a:cubicBezTo>
                    <a:pt x="1560" y="6013"/>
                    <a:pt x="1691" y="5477"/>
                    <a:pt x="1965" y="5013"/>
                  </a:cubicBezTo>
                  <a:cubicBezTo>
                    <a:pt x="2215" y="4584"/>
                    <a:pt x="2572" y="4239"/>
                    <a:pt x="3037" y="3965"/>
                  </a:cubicBezTo>
                  <a:cubicBezTo>
                    <a:pt x="3108" y="3929"/>
                    <a:pt x="3132" y="3822"/>
                    <a:pt x="3096" y="3751"/>
                  </a:cubicBezTo>
                  <a:cubicBezTo>
                    <a:pt x="3065" y="3696"/>
                    <a:pt x="3008" y="3667"/>
                    <a:pt x="2952" y="3667"/>
                  </a:cubicBezTo>
                  <a:cubicBezTo>
                    <a:pt x="2923" y="3667"/>
                    <a:pt x="2895" y="3675"/>
                    <a:pt x="2870" y="3691"/>
                  </a:cubicBezTo>
                  <a:cubicBezTo>
                    <a:pt x="1977" y="4203"/>
                    <a:pt x="1429" y="5013"/>
                    <a:pt x="1275" y="6025"/>
                  </a:cubicBezTo>
                  <a:lnTo>
                    <a:pt x="1227" y="6025"/>
                  </a:lnTo>
                  <a:cubicBezTo>
                    <a:pt x="1227" y="5918"/>
                    <a:pt x="1215" y="5799"/>
                    <a:pt x="1167" y="5692"/>
                  </a:cubicBezTo>
                  <a:cubicBezTo>
                    <a:pt x="1084" y="5453"/>
                    <a:pt x="870" y="5299"/>
                    <a:pt x="667" y="5263"/>
                  </a:cubicBezTo>
                  <a:cubicBezTo>
                    <a:pt x="654" y="5262"/>
                    <a:pt x="640" y="5261"/>
                    <a:pt x="626" y="5261"/>
                  </a:cubicBezTo>
                  <a:cubicBezTo>
                    <a:pt x="474" y="5261"/>
                    <a:pt x="326" y="5323"/>
                    <a:pt x="239" y="5465"/>
                  </a:cubicBezTo>
                  <a:cubicBezTo>
                    <a:pt x="72" y="5668"/>
                    <a:pt x="96" y="5834"/>
                    <a:pt x="144" y="5942"/>
                  </a:cubicBezTo>
                  <a:cubicBezTo>
                    <a:pt x="239" y="6096"/>
                    <a:pt x="441" y="6239"/>
                    <a:pt x="798" y="6311"/>
                  </a:cubicBezTo>
                  <a:cubicBezTo>
                    <a:pt x="786" y="6323"/>
                    <a:pt x="786" y="6334"/>
                    <a:pt x="775" y="6358"/>
                  </a:cubicBezTo>
                  <a:cubicBezTo>
                    <a:pt x="560" y="6620"/>
                    <a:pt x="310" y="6680"/>
                    <a:pt x="155" y="6680"/>
                  </a:cubicBezTo>
                  <a:cubicBezTo>
                    <a:pt x="72" y="6680"/>
                    <a:pt x="1" y="6751"/>
                    <a:pt x="1" y="6858"/>
                  </a:cubicBezTo>
                  <a:cubicBezTo>
                    <a:pt x="1" y="6954"/>
                    <a:pt x="72" y="7025"/>
                    <a:pt x="155" y="7037"/>
                  </a:cubicBezTo>
                  <a:lnTo>
                    <a:pt x="191" y="7037"/>
                  </a:lnTo>
                  <a:cubicBezTo>
                    <a:pt x="394" y="7037"/>
                    <a:pt x="715" y="6966"/>
                    <a:pt x="1025" y="6573"/>
                  </a:cubicBezTo>
                  <a:cubicBezTo>
                    <a:pt x="1072" y="6513"/>
                    <a:pt x="1108" y="6442"/>
                    <a:pt x="1144" y="6382"/>
                  </a:cubicBezTo>
                  <a:cubicBezTo>
                    <a:pt x="1167" y="6382"/>
                    <a:pt x="1203" y="6382"/>
                    <a:pt x="1227" y="6394"/>
                  </a:cubicBezTo>
                  <a:cubicBezTo>
                    <a:pt x="1227" y="6489"/>
                    <a:pt x="1215" y="6573"/>
                    <a:pt x="1215" y="6668"/>
                  </a:cubicBezTo>
                  <a:cubicBezTo>
                    <a:pt x="1215" y="7347"/>
                    <a:pt x="1382" y="7954"/>
                    <a:pt x="1703" y="8478"/>
                  </a:cubicBezTo>
                  <a:cubicBezTo>
                    <a:pt x="2001" y="8954"/>
                    <a:pt x="2441" y="9359"/>
                    <a:pt x="2977" y="9644"/>
                  </a:cubicBezTo>
                  <a:lnTo>
                    <a:pt x="3192" y="10799"/>
                  </a:lnTo>
                  <a:cubicBezTo>
                    <a:pt x="3227" y="11002"/>
                    <a:pt x="3406" y="11133"/>
                    <a:pt x="3596" y="11133"/>
                  </a:cubicBezTo>
                  <a:lnTo>
                    <a:pt x="4370" y="11133"/>
                  </a:lnTo>
                  <a:cubicBezTo>
                    <a:pt x="4561" y="11133"/>
                    <a:pt x="4727" y="11002"/>
                    <a:pt x="4775" y="10799"/>
                  </a:cubicBezTo>
                  <a:lnTo>
                    <a:pt x="4894" y="10204"/>
                  </a:lnTo>
                  <a:cubicBezTo>
                    <a:pt x="5132" y="10240"/>
                    <a:pt x="5370" y="10252"/>
                    <a:pt x="5620" y="10252"/>
                  </a:cubicBezTo>
                  <a:cubicBezTo>
                    <a:pt x="5966" y="10252"/>
                    <a:pt x="6311" y="10228"/>
                    <a:pt x="6632" y="10180"/>
                  </a:cubicBezTo>
                  <a:lnTo>
                    <a:pt x="6751" y="10823"/>
                  </a:lnTo>
                  <a:cubicBezTo>
                    <a:pt x="6787" y="11014"/>
                    <a:pt x="6966" y="11145"/>
                    <a:pt x="7156" y="11145"/>
                  </a:cubicBezTo>
                  <a:lnTo>
                    <a:pt x="7930" y="11145"/>
                  </a:lnTo>
                  <a:cubicBezTo>
                    <a:pt x="8121" y="11145"/>
                    <a:pt x="8287" y="11014"/>
                    <a:pt x="8335" y="10823"/>
                  </a:cubicBezTo>
                  <a:lnTo>
                    <a:pt x="8573" y="9585"/>
                  </a:lnTo>
                  <a:cubicBezTo>
                    <a:pt x="9228" y="9240"/>
                    <a:pt x="9716" y="8775"/>
                    <a:pt x="10038" y="8228"/>
                  </a:cubicBezTo>
                  <a:cubicBezTo>
                    <a:pt x="10073" y="8180"/>
                    <a:pt x="10097" y="8156"/>
                    <a:pt x="10145" y="8132"/>
                  </a:cubicBezTo>
                  <a:lnTo>
                    <a:pt x="10895" y="7894"/>
                  </a:lnTo>
                  <a:cubicBezTo>
                    <a:pt x="11145" y="7811"/>
                    <a:pt x="11323" y="7573"/>
                    <a:pt x="11323" y="7299"/>
                  </a:cubicBezTo>
                  <a:lnTo>
                    <a:pt x="11323" y="6525"/>
                  </a:lnTo>
                  <a:cubicBezTo>
                    <a:pt x="11312" y="6251"/>
                    <a:pt x="11133" y="6013"/>
                    <a:pt x="10871" y="5918"/>
                  </a:cubicBezTo>
                  <a:lnTo>
                    <a:pt x="10419" y="5775"/>
                  </a:lnTo>
                  <a:cubicBezTo>
                    <a:pt x="10359" y="5763"/>
                    <a:pt x="10311" y="5715"/>
                    <a:pt x="10300" y="5644"/>
                  </a:cubicBezTo>
                  <a:cubicBezTo>
                    <a:pt x="10192" y="5322"/>
                    <a:pt x="10061" y="5049"/>
                    <a:pt x="9859" y="4775"/>
                  </a:cubicBezTo>
                  <a:cubicBezTo>
                    <a:pt x="9776" y="4656"/>
                    <a:pt x="9680" y="4537"/>
                    <a:pt x="9561" y="4429"/>
                  </a:cubicBezTo>
                  <a:cubicBezTo>
                    <a:pt x="9645" y="4132"/>
                    <a:pt x="9669" y="3798"/>
                    <a:pt x="9669" y="3501"/>
                  </a:cubicBezTo>
                  <a:cubicBezTo>
                    <a:pt x="9669" y="3084"/>
                    <a:pt x="9585" y="2822"/>
                    <a:pt x="9418" y="2739"/>
                  </a:cubicBezTo>
                  <a:cubicBezTo>
                    <a:pt x="9384" y="2722"/>
                    <a:pt x="9329" y="2693"/>
                    <a:pt x="9204" y="2693"/>
                  </a:cubicBezTo>
                  <a:cubicBezTo>
                    <a:pt x="8980" y="2693"/>
                    <a:pt x="8533" y="2787"/>
                    <a:pt x="7585" y="3215"/>
                  </a:cubicBezTo>
                  <a:cubicBezTo>
                    <a:pt x="7561" y="3227"/>
                    <a:pt x="7513" y="3239"/>
                    <a:pt x="7478" y="3275"/>
                  </a:cubicBezTo>
                  <a:cubicBezTo>
                    <a:pt x="7383" y="3239"/>
                    <a:pt x="7287" y="3227"/>
                    <a:pt x="7180" y="3191"/>
                  </a:cubicBezTo>
                  <a:cubicBezTo>
                    <a:pt x="7168" y="3191"/>
                    <a:pt x="7156" y="3191"/>
                    <a:pt x="7144" y="3179"/>
                  </a:cubicBezTo>
                  <a:cubicBezTo>
                    <a:pt x="7263" y="2929"/>
                    <a:pt x="7335" y="2644"/>
                    <a:pt x="7347" y="2346"/>
                  </a:cubicBezTo>
                  <a:cubicBezTo>
                    <a:pt x="7347" y="2263"/>
                    <a:pt x="7287" y="2179"/>
                    <a:pt x="7180" y="2167"/>
                  </a:cubicBezTo>
                  <a:cubicBezTo>
                    <a:pt x="7097" y="2167"/>
                    <a:pt x="7025" y="2227"/>
                    <a:pt x="7002" y="2334"/>
                  </a:cubicBezTo>
                  <a:cubicBezTo>
                    <a:pt x="6990" y="2810"/>
                    <a:pt x="6787" y="3251"/>
                    <a:pt x="6442" y="3596"/>
                  </a:cubicBezTo>
                  <a:cubicBezTo>
                    <a:pt x="6228" y="3810"/>
                    <a:pt x="5989" y="3953"/>
                    <a:pt x="5739" y="4048"/>
                  </a:cubicBezTo>
                  <a:cubicBezTo>
                    <a:pt x="5525" y="4019"/>
                    <a:pt x="5302" y="4004"/>
                    <a:pt x="5079" y="4004"/>
                  </a:cubicBezTo>
                  <a:cubicBezTo>
                    <a:pt x="4855" y="4004"/>
                    <a:pt x="4632" y="4019"/>
                    <a:pt x="4418" y="4048"/>
                  </a:cubicBezTo>
                  <a:cubicBezTo>
                    <a:pt x="4168" y="3953"/>
                    <a:pt x="3930" y="3810"/>
                    <a:pt x="3715" y="3596"/>
                  </a:cubicBezTo>
                  <a:cubicBezTo>
                    <a:pt x="3358" y="3239"/>
                    <a:pt x="3156" y="2751"/>
                    <a:pt x="3156" y="2239"/>
                  </a:cubicBezTo>
                  <a:cubicBezTo>
                    <a:pt x="3156" y="1739"/>
                    <a:pt x="3346" y="1251"/>
                    <a:pt x="3715" y="893"/>
                  </a:cubicBezTo>
                  <a:cubicBezTo>
                    <a:pt x="4073" y="536"/>
                    <a:pt x="4561" y="322"/>
                    <a:pt x="5073" y="322"/>
                  </a:cubicBezTo>
                  <a:cubicBezTo>
                    <a:pt x="5573" y="322"/>
                    <a:pt x="6073" y="512"/>
                    <a:pt x="6430" y="893"/>
                  </a:cubicBezTo>
                  <a:cubicBezTo>
                    <a:pt x="6573" y="1036"/>
                    <a:pt x="6692" y="1203"/>
                    <a:pt x="6787" y="1381"/>
                  </a:cubicBezTo>
                  <a:cubicBezTo>
                    <a:pt x="6813" y="1433"/>
                    <a:pt x="6870" y="1472"/>
                    <a:pt x="6930" y="1472"/>
                  </a:cubicBezTo>
                  <a:cubicBezTo>
                    <a:pt x="6954" y="1472"/>
                    <a:pt x="6978" y="1466"/>
                    <a:pt x="7002" y="1453"/>
                  </a:cubicBezTo>
                  <a:cubicBezTo>
                    <a:pt x="7085" y="1405"/>
                    <a:pt x="7121" y="1322"/>
                    <a:pt x="7085" y="1227"/>
                  </a:cubicBezTo>
                  <a:cubicBezTo>
                    <a:pt x="6978" y="1024"/>
                    <a:pt x="6823" y="834"/>
                    <a:pt x="6668" y="655"/>
                  </a:cubicBezTo>
                  <a:cubicBezTo>
                    <a:pt x="6228" y="215"/>
                    <a:pt x="5680" y="0"/>
                    <a:pt x="5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668;p26">
              <a:extLst>
                <a:ext uri="{FF2B5EF4-FFF2-40B4-BE49-F238E27FC236}">
                  <a16:creationId xmlns:a16="http://schemas.microsoft.com/office/drawing/2014/main" id="{890E7C23-33CC-4C52-8D1F-800C8D7E3C76}"/>
                </a:ext>
              </a:extLst>
            </p:cNvPr>
            <p:cNvSpPr/>
            <p:nvPr/>
          </p:nvSpPr>
          <p:spPr>
            <a:xfrm>
              <a:off x="4829299" y="2324485"/>
              <a:ext cx="42393" cy="75291"/>
            </a:xfrm>
            <a:custGeom>
              <a:avLst/>
              <a:gdLst/>
              <a:ahLst/>
              <a:cxnLst/>
              <a:rect l="l" t="t" r="r" b="b"/>
              <a:pathLst>
                <a:path w="1335" h="2371" extrusionOk="0">
                  <a:moveTo>
                    <a:pt x="644" y="417"/>
                  </a:moveTo>
                  <a:lnTo>
                    <a:pt x="644" y="941"/>
                  </a:lnTo>
                  <a:cubicBezTo>
                    <a:pt x="501" y="882"/>
                    <a:pt x="370" y="822"/>
                    <a:pt x="370" y="656"/>
                  </a:cubicBezTo>
                  <a:cubicBezTo>
                    <a:pt x="370" y="513"/>
                    <a:pt x="489" y="441"/>
                    <a:pt x="644" y="417"/>
                  </a:cubicBezTo>
                  <a:close/>
                  <a:moveTo>
                    <a:pt x="786" y="1322"/>
                  </a:moveTo>
                  <a:cubicBezTo>
                    <a:pt x="929" y="1382"/>
                    <a:pt x="1036" y="1477"/>
                    <a:pt x="1036" y="1656"/>
                  </a:cubicBezTo>
                  <a:cubicBezTo>
                    <a:pt x="1036" y="1810"/>
                    <a:pt x="929" y="1906"/>
                    <a:pt x="786" y="1941"/>
                  </a:cubicBezTo>
                  <a:lnTo>
                    <a:pt x="786" y="1322"/>
                  </a:lnTo>
                  <a:close/>
                  <a:moveTo>
                    <a:pt x="703" y="1"/>
                  </a:moveTo>
                  <a:cubicBezTo>
                    <a:pt x="655" y="1"/>
                    <a:pt x="620" y="36"/>
                    <a:pt x="620" y="60"/>
                  </a:cubicBezTo>
                  <a:lnTo>
                    <a:pt x="620" y="156"/>
                  </a:lnTo>
                  <a:cubicBezTo>
                    <a:pt x="334" y="179"/>
                    <a:pt x="60" y="334"/>
                    <a:pt x="60" y="691"/>
                  </a:cubicBezTo>
                  <a:cubicBezTo>
                    <a:pt x="60" y="1060"/>
                    <a:pt x="346" y="1168"/>
                    <a:pt x="620" y="1251"/>
                  </a:cubicBezTo>
                  <a:lnTo>
                    <a:pt x="620" y="1941"/>
                  </a:lnTo>
                  <a:cubicBezTo>
                    <a:pt x="322" y="1906"/>
                    <a:pt x="239" y="1715"/>
                    <a:pt x="143" y="1715"/>
                  </a:cubicBezTo>
                  <a:cubicBezTo>
                    <a:pt x="60" y="1715"/>
                    <a:pt x="1" y="1810"/>
                    <a:pt x="1" y="1882"/>
                  </a:cubicBezTo>
                  <a:cubicBezTo>
                    <a:pt x="1" y="2025"/>
                    <a:pt x="239" y="2227"/>
                    <a:pt x="620" y="2227"/>
                  </a:cubicBezTo>
                  <a:lnTo>
                    <a:pt x="620" y="2311"/>
                  </a:lnTo>
                  <a:cubicBezTo>
                    <a:pt x="620" y="2346"/>
                    <a:pt x="644" y="2370"/>
                    <a:pt x="703" y="2370"/>
                  </a:cubicBezTo>
                  <a:cubicBezTo>
                    <a:pt x="751" y="2370"/>
                    <a:pt x="798" y="2346"/>
                    <a:pt x="798" y="2311"/>
                  </a:cubicBezTo>
                  <a:lnTo>
                    <a:pt x="798" y="2203"/>
                  </a:lnTo>
                  <a:cubicBezTo>
                    <a:pt x="1108" y="2168"/>
                    <a:pt x="1310" y="1965"/>
                    <a:pt x="1310" y="1608"/>
                  </a:cubicBezTo>
                  <a:cubicBezTo>
                    <a:pt x="1334" y="1227"/>
                    <a:pt x="1048" y="1096"/>
                    <a:pt x="798" y="1001"/>
                  </a:cubicBezTo>
                  <a:lnTo>
                    <a:pt x="798" y="406"/>
                  </a:lnTo>
                  <a:cubicBezTo>
                    <a:pt x="1001" y="417"/>
                    <a:pt x="1084" y="513"/>
                    <a:pt x="1144" y="513"/>
                  </a:cubicBezTo>
                  <a:cubicBezTo>
                    <a:pt x="1227" y="513"/>
                    <a:pt x="1275" y="406"/>
                    <a:pt x="1275" y="346"/>
                  </a:cubicBezTo>
                  <a:cubicBezTo>
                    <a:pt x="1275" y="203"/>
                    <a:pt x="989" y="144"/>
                    <a:pt x="798" y="144"/>
                  </a:cubicBezTo>
                  <a:lnTo>
                    <a:pt x="798" y="60"/>
                  </a:lnTo>
                  <a:cubicBezTo>
                    <a:pt x="798" y="36"/>
                    <a:pt x="751" y="1"/>
                    <a:pt x="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665;p26">
            <a:extLst>
              <a:ext uri="{FF2B5EF4-FFF2-40B4-BE49-F238E27FC236}">
                <a16:creationId xmlns:a16="http://schemas.microsoft.com/office/drawing/2014/main" id="{6632454B-B27E-480D-ABE6-7008F0009393}"/>
              </a:ext>
            </a:extLst>
          </p:cNvPr>
          <p:cNvGrpSpPr/>
          <p:nvPr/>
        </p:nvGrpSpPr>
        <p:grpSpPr>
          <a:xfrm>
            <a:off x="6379517" y="4833164"/>
            <a:ext cx="394618" cy="388380"/>
            <a:chOff x="4687894" y="2289713"/>
            <a:chExt cx="359594" cy="353909"/>
          </a:xfrm>
        </p:grpSpPr>
        <p:sp>
          <p:nvSpPr>
            <p:cNvPr id="46" name="Google Shape;666;p26">
              <a:extLst>
                <a:ext uri="{FF2B5EF4-FFF2-40B4-BE49-F238E27FC236}">
                  <a16:creationId xmlns:a16="http://schemas.microsoft.com/office/drawing/2014/main" id="{577D8F7F-9075-4F9F-8EAF-201DABF173CC}"/>
                </a:ext>
              </a:extLst>
            </p:cNvPr>
            <p:cNvSpPr/>
            <p:nvPr/>
          </p:nvSpPr>
          <p:spPr>
            <a:xfrm>
              <a:off x="4955207" y="2477227"/>
              <a:ext cx="34041" cy="22356"/>
            </a:xfrm>
            <a:custGeom>
              <a:avLst/>
              <a:gdLst/>
              <a:ahLst/>
              <a:cxnLst/>
              <a:rect l="l" t="t" r="r" b="b"/>
              <a:pathLst>
                <a:path w="1072" h="70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465"/>
                    <a:pt x="238" y="703"/>
                    <a:pt x="536" y="703"/>
                  </a:cubicBezTo>
                  <a:cubicBezTo>
                    <a:pt x="834" y="703"/>
                    <a:pt x="1072" y="465"/>
                    <a:pt x="1072" y="168"/>
                  </a:cubicBezTo>
                  <a:cubicBezTo>
                    <a:pt x="1072" y="72"/>
                    <a:pt x="1000" y="1"/>
                    <a:pt x="905" y="1"/>
                  </a:cubicBezTo>
                  <a:cubicBezTo>
                    <a:pt x="822" y="1"/>
                    <a:pt x="750" y="72"/>
                    <a:pt x="750" y="168"/>
                  </a:cubicBezTo>
                  <a:cubicBezTo>
                    <a:pt x="750" y="287"/>
                    <a:pt x="655" y="370"/>
                    <a:pt x="536" y="370"/>
                  </a:cubicBezTo>
                  <a:cubicBezTo>
                    <a:pt x="417" y="370"/>
                    <a:pt x="334" y="287"/>
                    <a:pt x="334" y="168"/>
                  </a:cubicBez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7;p26">
              <a:extLst>
                <a:ext uri="{FF2B5EF4-FFF2-40B4-BE49-F238E27FC236}">
                  <a16:creationId xmlns:a16="http://schemas.microsoft.com/office/drawing/2014/main" id="{71D6FAAD-42A6-4C88-8D97-C0BB92E30F19}"/>
                </a:ext>
              </a:extLst>
            </p:cNvPr>
            <p:cNvSpPr/>
            <p:nvPr/>
          </p:nvSpPr>
          <p:spPr>
            <a:xfrm>
              <a:off x="4687894" y="2289713"/>
              <a:ext cx="359594" cy="353909"/>
            </a:xfrm>
            <a:custGeom>
              <a:avLst/>
              <a:gdLst/>
              <a:ahLst/>
              <a:cxnLst/>
              <a:rect l="l" t="t" r="r" b="b"/>
              <a:pathLst>
                <a:path w="11324" h="11145" extrusionOk="0">
                  <a:moveTo>
                    <a:pt x="9180" y="3036"/>
                  </a:moveTo>
                  <a:cubicBezTo>
                    <a:pt x="9204" y="3036"/>
                    <a:pt x="9228" y="3036"/>
                    <a:pt x="9240" y="3048"/>
                  </a:cubicBezTo>
                  <a:cubicBezTo>
                    <a:pt x="9299" y="3108"/>
                    <a:pt x="9371" y="3417"/>
                    <a:pt x="9299" y="3977"/>
                  </a:cubicBezTo>
                  <a:cubicBezTo>
                    <a:pt x="9240" y="4513"/>
                    <a:pt x="9061" y="4989"/>
                    <a:pt x="8895" y="5072"/>
                  </a:cubicBezTo>
                  <a:cubicBezTo>
                    <a:pt x="8813" y="5119"/>
                    <a:pt x="8682" y="5149"/>
                    <a:pt x="8533" y="5149"/>
                  </a:cubicBezTo>
                  <a:cubicBezTo>
                    <a:pt x="8336" y="5149"/>
                    <a:pt x="8108" y="5096"/>
                    <a:pt x="7918" y="4953"/>
                  </a:cubicBezTo>
                  <a:cubicBezTo>
                    <a:pt x="7573" y="4703"/>
                    <a:pt x="7466" y="4263"/>
                    <a:pt x="7585" y="3667"/>
                  </a:cubicBezTo>
                  <a:cubicBezTo>
                    <a:pt x="7597" y="3608"/>
                    <a:pt x="7644" y="3572"/>
                    <a:pt x="7704" y="3537"/>
                  </a:cubicBezTo>
                  <a:cubicBezTo>
                    <a:pt x="8526" y="3167"/>
                    <a:pt x="9002" y="3036"/>
                    <a:pt x="9180" y="3036"/>
                  </a:cubicBezTo>
                  <a:close/>
                  <a:moveTo>
                    <a:pt x="620" y="5608"/>
                  </a:moveTo>
                  <a:cubicBezTo>
                    <a:pt x="691" y="5620"/>
                    <a:pt x="798" y="5703"/>
                    <a:pt x="858" y="5846"/>
                  </a:cubicBezTo>
                  <a:cubicBezTo>
                    <a:pt x="870" y="5882"/>
                    <a:pt x="894" y="5942"/>
                    <a:pt x="894" y="6001"/>
                  </a:cubicBezTo>
                  <a:cubicBezTo>
                    <a:pt x="667" y="5953"/>
                    <a:pt x="501" y="5882"/>
                    <a:pt x="453" y="5799"/>
                  </a:cubicBezTo>
                  <a:cubicBezTo>
                    <a:pt x="441" y="5775"/>
                    <a:pt x="489" y="5703"/>
                    <a:pt x="501" y="5668"/>
                  </a:cubicBezTo>
                  <a:cubicBezTo>
                    <a:pt x="548" y="5608"/>
                    <a:pt x="572" y="5608"/>
                    <a:pt x="608" y="5608"/>
                  </a:cubicBezTo>
                  <a:close/>
                  <a:moveTo>
                    <a:pt x="5073" y="0"/>
                  </a:moveTo>
                  <a:cubicBezTo>
                    <a:pt x="4477" y="0"/>
                    <a:pt x="3906" y="238"/>
                    <a:pt x="3477" y="655"/>
                  </a:cubicBezTo>
                  <a:cubicBezTo>
                    <a:pt x="3049" y="1084"/>
                    <a:pt x="2822" y="1632"/>
                    <a:pt x="2822" y="2239"/>
                  </a:cubicBezTo>
                  <a:cubicBezTo>
                    <a:pt x="2822" y="2834"/>
                    <a:pt x="3061" y="3406"/>
                    <a:pt x="3477" y="3834"/>
                  </a:cubicBezTo>
                  <a:cubicBezTo>
                    <a:pt x="3596" y="3953"/>
                    <a:pt x="3727" y="4060"/>
                    <a:pt x="3882" y="4144"/>
                  </a:cubicBezTo>
                  <a:cubicBezTo>
                    <a:pt x="3775" y="4179"/>
                    <a:pt x="3668" y="4203"/>
                    <a:pt x="3584" y="4239"/>
                  </a:cubicBezTo>
                  <a:cubicBezTo>
                    <a:pt x="3489" y="4263"/>
                    <a:pt x="3453" y="4358"/>
                    <a:pt x="3477" y="4441"/>
                  </a:cubicBezTo>
                  <a:cubicBezTo>
                    <a:pt x="3505" y="4515"/>
                    <a:pt x="3561" y="4560"/>
                    <a:pt x="3629" y="4560"/>
                  </a:cubicBezTo>
                  <a:cubicBezTo>
                    <a:pt x="3649" y="4560"/>
                    <a:pt x="3670" y="4557"/>
                    <a:pt x="3692" y="4549"/>
                  </a:cubicBezTo>
                  <a:cubicBezTo>
                    <a:pt x="4138" y="4400"/>
                    <a:pt x="4608" y="4325"/>
                    <a:pt x="5079" y="4325"/>
                  </a:cubicBezTo>
                  <a:cubicBezTo>
                    <a:pt x="5549" y="4325"/>
                    <a:pt x="6019" y="4400"/>
                    <a:pt x="6466" y="4549"/>
                  </a:cubicBezTo>
                  <a:cubicBezTo>
                    <a:pt x="6490" y="4549"/>
                    <a:pt x="6501" y="4560"/>
                    <a:pt x="6525" y="4560"/>
                  </a:cubicBezTo>
                  <a:cubicBezTo>
                    <a:pt x="6609" y="4560"/>
                    <a:pt x="6668" y="4525"/>
                    <a:pt x="6680" y="4441"/>
                  </a:cubicBezTo>
                  <a:cubicBezTo>
                    <a:pt x="6704" y="4358"/>
                    <a:pt x="6668" y="4263"/>
                    <a:pt x="6573" y="4239"/>
                  </a:cubicBezTo>
                  <a:cubicBezTo>
                    <a:pt x="6466" y="4203"/>
                    <a:pt x="6370" y="4179"/>
                    <a:pt x="6275" y="4144"/>
                  </a:cubicBezTo>
                  <a:cubicBezTo>
                    <a:pt x="6406" y="4060"/>
                    <a:pt x="6549" y="3953"/>
                    <a:pt x="6680" y="3834"/>
                  </a:cubicBezTo>
                  <a:cubicBezTo>
                    <a:pt x="6787" y="3727"/>
                    <a:pt x="6882" y="3608"/>
                    <a:pt x="6966" y="3477"/>
                  </a:cubicBezTo>
                  <a:cubicBezTo>
                    <a:pt x="7002" y="3489"/>
                    <a:pt x="7049" y="3489"/>
                    <a:pt x="7097" y="3513"/>
                  </a:cubicBezTo>
                  <a:lnTo>
                    <a:pt x="7275" y="3548"/>
                  </a:lnTo>
                  <a:lnTo>
                    <a:pt x="7275" y="3572"/>
                  </a:lnTo>
                  <a:cubicBezTo>
                    <a:pt x="7204" y="3953"/>
                    <a:pt x="7204" y="4287"/>
                    <a:pt x="7287" y="4560"/>
                  </a:cubicBezTo>
                  <a:cubicBezTo>
                    <a:pt x="7359" y="4822"/>
                    <a:pt x="7513" y="5025"/>
                    <a:pt x="7716" y="5180"/>
                  </a:cubicBezTo>
                  <a:cubicBezTo>
                    <a:pt x="7954" y="5358"/>
                    <a:pt x="8252" y="5430"/>
                    <a:pt x="8526" y="5430"/>
                  </a:cubicBezTo>
                  <a:cubicBezTo>
                    <a:pt x="8728" y="5430"/>
                    <a:pt x="8907" y="5382"/>
                    <a:pt x="9049" y="5311"/>
                  </a:cubicBezTo>
                  <a:cubicBezTo>
                    <a:pt x="9192" y="5215"/>
                    <a:pt x="9323" y="5037"/>
                    <a:pt x="9430" y="4763"/>
                  </a:cubicBezTo>
                  <a:cubicBezTo>
                    <a:pt x="9478" y="4822"/>
                    <a:pt x="9526" y="4882"/>
                    <a:pt x="9561" y="4930"/>
                  </a:cubicBezTo>
                  <a:cubicBezTo>
                    <a:pt x="9740" y="5168"/>
                    <a:pt x="9859" y="5418"/>
                    <a:pt x="9954" y="5692"/>
                  </a:cubicBezTo>
                  <a:cubicBezTo>
                    <a:pt x="10002" y="5858"/>
                    <a:pt x="10133" y="5977"/>
                    <a:pt x="10300" y="6037"/>
                  </a:cubicBezTo>
                  <a:lnTo>
                    <a:pt x="10752" y="6192"/>
                  </a:lnTo>
                  <a:cubicBezTo>
                    <a:pt x="10871" y="6239"/>
                    <a:pt x="10966" y="6334"/>
                    <a:pt x="10966" y="6465"/>
                  </a:cubicBezTo>
                  <a:lnTo>
                    <a:pt x="10966" y="7239"/>
                  </a:lnTo>
                  <a:cubicBezTo>
                    <a:pt x="10966" y="7382"/>
                    <a:pt x="10895" y="7477"/>
                    <a:pt x="10752" y="7525"/>
                  </a:cubicBezTo>
                  <a:lnTo>
                    <a:pt x="10014" y="7763"/>
                  </a:lnTo>
                  <a:cubicBezTo>
                    <a:pt x="9895" y="7811"/>
                    <a:pt x="9788" y="7882"/>
                    <a:pt x="9728" y="8001"/>
                  </a:cubicBezTo>
                  <a:cubicBezTo>
                    <a:pt x="9430" y="8513"/>
                    <a:pt x="8966" y="8930"/>
                    <a:pt x="8359" y="9252"/>
                  </a:cubicBezTo>
                  <a:cubicBezTo>
                    <a:pt x="8287" y="9287"/>
                    <a:pt x="8240" y="9359"/>
                    <a:pt x="8228" y="9430"/>
                  </a:cubicBezTo>
                  <a:lnTo>
                    <a:pt x="7990" y="10692"/>
                  </a:lnTo>
                  <a:cubicBezTo>
                    <a:pt x="7990" y="10728"/>
                    <a:pt x="7954" y="10752"/>
                    <a:pt x="7918" y="10752"/>
                  </a:cubicBezTo>
                  <a:lnTo>
                    <a:pt x="7144" y="10752"/>
                  </a:lnTo>
                  <a:cubicBezTo>
                    <a:pt x="7109" y="10752"/>
                    <a:pt x="7085" y="10728"/>
                    <a:pt x="7061" y="10692"/>
                  </a:cubicBezTo>
                  <a:lnTo>
                    <a:pt x="6930" y="10002"/>
                  </a:lnTo>
                  <a:cubicBezTo>
                    <a:pt x="6897" y="9868"/>
                    <a:pt x="6800" y="9786"/>
                    <a:pt x="6661" y="9786"/>
                  </a:cubicBezTo>
                  <a:cubicBezTo>
                    <a:pt x="6652" y="9786"/>
                    <a:pt x="6642" y="9787"/>
                    <a:pt x="6632" y="9787"/>
                  </a:cubicBezTo>
                  <a:cubicBezTo>
                    <a:pt x="6299" y="9835"/>
                    <a:pt x="5954" y="9859"/>
                    <a:pt x="5608" y="9859"/>
                  </a:cubicBezTo>
                  <a:cubicBezTo>
                    <a:pt x="5358" y="9859"/>
                    <a:pt x="5097" y="9847"/>
                    <a:pt x="4846" y="9823"/>
                  </a:cubicBezTo>
                  <a:cubicBezTo>
                    <a:pt x="4833" y="9821"/>
                    <a:pt x="4819" y="9819"/>
                    <a:pt x="4806" y="9819"/>
                  </a:cubicBezTo>
                  <a:cubicBezTo>
                    <a:pt x="4692" y="9819"/>
                    <a:pt x="4593" y="9908"/>
                    <a:pt x="4561" y="10025"/>
                  </a:cubicBezTo>
                  <a:lnTo>
                    <a:pt x="4442" y="10692"/>
                  </a:lnTo>
                  <a:cubicBezTo>
                    <a:pt x="4442" y="10728"/>
                    <a:pt x="4418" y="10752"/>
                    <a:pt x="4370" y="10752"/>
                  </a:cubicBezTo>
                  <a:lnTo>
                    <a:pt x="3596" y="10752"/>
                  </a:lnTo>
                  <a:cubicBezTo>
                    <a:pt x="3573" y="10752"/>
                    <a:pt x="3537" y="10728"/>
                    <a:pt x="3525" y="10692"/>
                  </a:cubicBezTo>
                  <a:lnTo>
                    <a:pt x="3299" y="9502"/>
                  </a:lnTo>
                  <a:cubicBezTo>
                    <a:pt x="3287" y="9430"/>
                    <a:pt x="3239" y="9359"/>
                    <a:pt x="3168" y="9323"/>
                  </a:cubicBezTo>
                  <a:cubicBezTo>
                    <a:pt x="2108" y="8763"/>
                    <a:pt x="1560" y="7823"/>
                    <a:pt x="1560" y="6620"/>
                  </a:cubicBezTo>
                  <a:cubicBezTo>
                    <a:pt x="1560" y="6013"/>
                    <a:pt x="1691" y="5477"/>
                    <a:pt x="1965" y="5013"/>
                  </a:cubicBezTo>
                  <a:cubicBezTo>
                    <a:pt x="2215" y="4584"/>
                    <a:pt x="2572" y="4239"/>
                    <a:pt x="3037" y="3965"/>
                  </a:cubicBezTo>
                  <a:cubicBezTo>
                    <a:pt x="3108" y="3929"/>
                    <a:pt x="3132" y="3822"/>
                    <a:pt x="3096" y="3751"/>
                  </a:cubicBezTo>
                  <a:cubicBezTo>
                    <a:pt x="3065" y="3696"/>
                    <a:pt x="3008" y="3667"/>
                    <a:pt x="2952" y="3667"/>
                  </a:cubicBezTo>
                  <a:cubicBezTo>
                    <a:pt x="2923" y="3667"/>
                    <a:pt x="2895" y="3675"/>
                    <a:pt x="2870" y="3691"/>
                  </a:cubicBezTo>
                  <a:cubicBezTo>
                    <a:pt x="1977" y="4203"/>
                    <a:pt x="1429" y="5013"/>
                    <a:pt x="1275" y="6025"/>
                  </a:cubicBezTo>
                  <a:lnTo>
                    <a:pt x="1227" y="6025"/>
                  </a:lnTo>
                  <a:cubicBezTo>
                    <a:pt x="1227" y="5918"/>
                    <a:pt x="1215" y="5799"/>
                    <a:pt x="1167" y="5692"/>
                  </a:cubicBezTo>
                  <a:cubicBezTo>
                    <a:pt x="1084" y="5453"/>
                    <a:pt x="870" y="5299"/>
                    <a:pt x="667" y="5263"/>
                  </a:cubicBezTo>
                  <a:cubicBezTo>
                    <a:pt x="654" y="5262"/>
                    <a:pt x="640" y="5261"/>
                    <a:pt x="626" y="5261"/>
                  </a:cubicBezTo>
                  <a:cubicBezTo>
                    <a:pt x="474" y="5261"/>
                    <a:pt x="326" y="5323"/>
                    <a:pt x="239" y="5465"/>
                  </a:cubicBezTo>
                  <a:cubicBezTo>
                    <a:pt x="72" y="5668"/>
                    <a:pt x="96" y="5834"/>
                    <a:pt x="144" y="5942"/>
                  </a:cubicBezTo>
                  <a:cubicBezTo>
                    <a:pt x="239" y="6096"/>
                    <a:pt x="441" y="6239"/>
                    <a:pt x="798" y="6311"/>
                  </a:cubicBezTo>
                  <a:cubicBezTo>
                    <a:pt x="786" y="6323"/>
                    <a:pt x="786" y="6334"/>
                    <a:pt x="775" y="6358"/>
                  </a:cubicBezTo>
                  <a:cubicBezTo>
                    <a:pt x="560" y="6620"/>
                    <a:pt x="310" y="6680"/>
                    <a:pt x="155" y="6680"/>
                  </a:cubicBezTo>
                  <a:cubicBezTo>
                    <a:pt x="72" y="6680"/>
                    <a:pt x="1" y="6751"/>
                    <a:pt x="1" y="6858"/>
                  </a:cubicBezTo>
                  <a:cubicBezTo>
                    <a:pt x="1" y="6954"/>
                    <a:pt x="72" y="7025"/>
                    <a:pt x="155" y="7037"/>
                  </a:cubicBezTo>
                  <a:lnTo>
                    <a:pt x="191" y="7037"/>
                  </a:lnTo>
                  <a:cubicBezTo>
                    <a:pt x="394" y="7037"/>
                    <a:pt x="715" y="6966"/>
                    <a:pt x="1025" y="6573"/>
                  </a:cubicBezTo>
                  <a:cubicBezTo>
                    <a:pt x="1072" y="6513"/>
                    <a:pt x="1108" y="6442"/>
                    <a:pt x="1144" y="6382"/>
                  </a:cubicBezTo>
                  <a:cubicBezTo>
                    <a:pt x="1167" y="6382"/>
                    <a:pt x="1203" y="6382"/>
                    <a:pt x="1227" y="6394"/>
                  </a:cubicBezTo>
                  <a:cubicBezTo>
                    <a:pt x="1227" y="6489"/>
                    <a:pt x="1215" y="6573"/>
                    <a:pt x="1215" y="6668"/>
                  </a:cubicBezTo>
                  <a:cubicBezTo>
                    <a:pt x="1215" y="7347"/>
                    <a:pt x="1382" y="7954"/>
                    <a:pt x="1703" y="8478"/>
                  </a:cubicBezTo>
                  <a:cubicBezTo>
                    <a:pt x="2001" y="8954"/>
                    <a:pt x="2441" y="9359"/>
                    <a:pt x="2977" y="9644"/>
                  </a:cubicBezTo>
                  <a:lnTo>
                    <a:pt x="3192" y="10799"/>
                  </a:lnTo>
                  <a:cubicBezTo>
                    <a:pt x="3227" y="11002"/>
                    <a:pt x="3406" y="11133"/>
                    <a:pt x="3596" y="11133"/>
                  </a:cubicBezTo>
                  <a:lnTo>
                    <a:pt x="4370" y="11133"/>
                  </a:lnTo>
                  <a:cubicBezTo>
                    <a:pt x="4561" y="11133"/>
                    <a:pt x="4727" y="11002"/>
                    <a:pt x="4775" y="10799"/>
                  </a:cubicBezTo>
                  <a:lnTo>
                    <a:pt x="4894" y="10204"/>
                  </a:lnTo>
                  <a:cubicBezTo>
                    <a:pt x="5132" y="10240"/>
                    <a:pt x="5370" y="10252"/>
                    <a:pt x="5620" y="10252"/>
                  </a:cubicBezTo>
                  <a:cubicBezTo>
                    <a:pt x="5966" y="10252"/>
                    <a:pt x="6311" y="10228"/>
                    <a:pt x="6632" y="10180"/>
                  </a:cubicBezTo>
                  <a:lnTo>
                    <a:pt x="6751" y="10823"/>
                  </a:lnTo>
                  <a:cubicBezTo>
                    <a:pt x="6787" y="11014"/>
                    <a:pt x="6966" y="11145"/>
                    <a:pt x="7156" y="11145"/>
                  </a:cubicBezTo>
                  <a:lnTo>
                    <a:pt x="7930" y="11145"/>
                  </a:lnTo>
                  <a:cubicBezTo>
                    <a:pt x="8121" y="11145"/>
                    <a:pt x="8287" y="11014"/>
                    <a:pt x="8335" y="10823"/>
                  </a:cubicBezTo>
                  <a:lnTo>
                    <a:pt x="8573" y="9585"/>
                  </a:lnTo>
                  <a:cubicBezTo>
                    <a:pt x="9228" y="9240"/>
                    <a:pt x="9716" y="8775"/>
                    <a:pt x="10038" y="8228"/>
                  </a:cubicBezTo>
                  <a:cubicBezTo>
                    <a:pt x="10073" y="8180"/>
                    <a:pt x="10097" y="8156"/>
                    <a:pt x="10145" y="8132"/>
                  </a:cubicBezTo>
                  <a:lnTo>
                    <a:pt x="10895" y="7894"/>
                  </a:lnTo>
                  <a:cubicBezTo>
                    <a:pt x="11145" y="7811"/>
                    <a:pt x="11323" y="7573"/>
                    <a:pt x="11323" y="7299"/>
                  </a:cubicBezTo>
                  <a:lnTo>
                    <a:pt x="11323" y="6525"/>
                  </a:lnTo>
                  <a:cubicBezTo>
                    <a:pt x="11312" y="6251"/>
                    <a:pt x="11133" y="6013"/>
                    <a:pt x="10871" y="5918"/>
                  </a:cubicBezTo>
                  <a:lnTo>
                    <a:pt x="10419" y="5775"/>
                  </a:lnTo>
                  <a:cubicBezTo>
                    <a:pt x="10359" y="5763"/>
                    <a:pt x="10311" y="5715"/>
                    <a:pt x="10300" y="5644"/>
                  </a:cubicBezTo>
                  <a:cubicBezTo>
                    <a:pt x="10192" y="5322"/>
                    <a:pt x="10061" y="5049"/>
                    <a:pt x="9859" y="4775"/>
                  </a:cubicBezTo>
                  <a:cubicBezTo>
                    <a:pt x="9776" y="4656"/>
                    <a:pt x="9680" y="4537"/>
                    <a:pt x="9561" y="4429"/>
                  </a:cubicBezTo>
                  <a:cubicBezTo>
                    <a:pt x="9645" y="4132"/>
                    <a:pt x="9669" y="3798"/>
                    <a:pt x="9669" y="3501"/>
                  </a:cubicBezTo>
                  <a:cubicBezTo>
                    <a:pt x="9669" y="3084"/>
                    <a:pt x="9585" y="2822"/>
                    <a:pt x="9418" y="2739"/>
                  </a:cubicBezTo>
                  <a:cubicBezTo>
                    <a:pt x="9384" y="2722"/>
                    <a:pt x="9329" y="2693"/>
                    <a:pt x="9204" y="2693"/>
                  </a:cubicBezTo>
                  <a:cubicBezTo>
                    <a:pt x="8980" y="2693"/>
                    <a:pt x="8533" y="2787"/>
                    <a:pt x="7585" y="3215"/>
                  </a:cubicBezTo>
                  <a:cubicBezTo>
                    <a:pt x="7561" y="3227"/>
                    <a:pt x="7513" y="3239"/>
                    <a:pt x="7478" y="3275"/>
                  </a:cubicBezTo>
                  <a:cubicBezTo>
                    <a:pt x="7383" y="3239"/>
                    <a:pt x="7287" y="3227"/>
                    <a:pt x="7180" y="3191"/>
                  </a:cubicBezTo>
                  <a:cubicBezTo>
                    <a:pt x="7168" y="3191"/>
                    <a:pt x="7156" y="3191"/>
                    <a:pt x="7144" y="3179"/>
                  </a:cubicBezTo>
                  <a:cubicBezTo>
                    <a:pt x="7263" y="2929"/>
                    <a:pt x="7335" y="2644"/>
                    <a:pt x="7347" y="2346"/>
                  </a:cubicBezTo>
                  <a:cubicBezTo>
                    <a:pt x="7347" y="2263"/>
                    <a:pt x="7287" y="2179"/>
                    <a:pt x="7180" y="2167"/>
                  </a:cubicBezTo>
                  <a:cubicBezTo>
                    <a:pt x="7097" y="2167"/>
                    <a:pt x="7025" y="2227"/>
                    <a:pt x="7002" y="2334"/>
                  </a:cubicBezTo>
                  <a:cubicBezTo>
                    <a:pt x="6990" y="2810"/>
                    <a:pt x="6787" y="3251"/>
                    <a:pt x="6442" y="3596"/>
                  </a:cubicBezTo>
                  <a:cubicBezTo>
                    <a:pt x="6228" y="3810"/>
                    <a:pt x="5989" y="3953"/>
                    <a:pt x="5739" y="4048"/>
                  </a:cubicBezTo>
                  <a:cubicBezTo>
                    <a:pt x="5525" y="4019"/>
                    <a:pt x="5302" y="4004"/>
                    <a:pt x="5079" y="4004"/>
                  </a:cubicBezTo>
                  <a:cubicBezTo>
                    <a:pt x="4855" y="4004"/>
                    <a:pt x="4632" y="4019"/>
                    <a:pt x="4418" y="4048"/>
                  </a:cubicBezTo>
                  <a:cubicBezTo>
                    <a:pt x="4168" y="3953"/>
                    <a:pt x="3930" y="3810"/>
                    <a:pt x="3715" y="3596"/>
                  </a:cubicBezTo>
                  <a:cubicBezTo>
                    <a:pt x="3358" y="3239"/>
                    <a:pt x="3156" y="2751"/>
                    <a:pt x="3156" y="2239"/>
                  </a:cubicBezTo>
                  <a:cubicBezTo>
                    <a:pt x="3156" y="1739"/>
                    <a:pt x="3346" y="1251"/>
                    <a:pt x="3715" y="893"/>
                  </a:cubicBezTo>
                  <a:cubicBezTo>
                    <a:pt x="4073" y="536"/>
                    <a:pt x="4561" y="322"/>
                    <a:pt x="5073" y="322"/>
                  </a:cubicBezTo>
                  <a:cubicBezTo>
                    <a:pt x="5573" y="322"/>
                    <a:pt x="6073" y="512"/>
                    <a:pt x="6430" y="893"/>
                  </a:cubicBezTo>
                  <a:cubicBezTo>
                    <a:pt x="6573" y="1036"/>
                    <a:pt x="6692" y="1203"/>
                    <a:pt x="6787" y="1381"/>
                  </a:cubicBezTo>
                  <a:cubicBezTo>
                    <a:pt x="6813" y="1433"/>
                    <a:pt x="6870" y="1472"/>
                    <a:pt x="6930" y="1472"/>
                  </a:cubicBezTo>
                  <a:cubicBezTo>
                    <a:pt x="6954" y="1472"/>
                    <a:pt x="6978" y="1466"/>
                    <a:pt x="7002" y="1453"/>
                  </a:cubicBezTo>
                  <a:cubicBezTo>
                    <a:pt x="7085" y="1405"/>
                    <a:pt x="7121" y="1322"/>
                    <a:pt x="7085" y="1227"/>
                  </a:cubicBezTo>
                  <a:cubicBezTo>
                    <a:pt x="6978" y="1024"/>
                    <a:pt x="6823" y="834"/>
                    <a:pt x="6668" y="655"/>
                  </a:cubicBezTo>
                  <a:cubicBezTo>
                    <a:pt x="6228" y="215"/>
                    <a:pt x="5680" y="0"/>
                    <a:pt x="5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668;p26">
              <a:extLst>
                <a:ext uri="{FF2B5EF4-FFF2-40B4-BE49-F238E27FC236}">
                  <a16:creationId xmlns:a16="http://schemas.microsoft.com/office/drawing/2014/main" id="{860D1CB9-02DF-4FF9-BEFF-778185798464}"/>
                </a:ext>
              </a:extLst>
            </p:cNvPr>
            <p:cNvSpPr/>
            <p:nvPr/>
          </p:nvSpPr>
          <p:spPr>
            <a:xfrm>
              <a:off x="4829299" y="2324485"/>
              <a:ext cx="42393" cy="75291"/>
            </a:xfrm>
            <a:custGeom>
              <a:avLst/>
              <a:gdLst/>
              <a:ahLst/>
              <a:cxnLst/>
              <a:rect l="l" t="t" r="r" b="b"/>
              <a:pathLst>
                <a:path w="1335" h="2371" extrusionOk="0">
                  <a:moveTo>
                    <a:pt x="644" y="417"/>
                  </a:moveTo>
                  <a:lnTo>
                    <a:pt x="644" y="941"/>
                  </a:lnTo>
                  <a:cubicBezTo>
                    <a:pt x="501" y="882"/>
                    <a:pt x="370" y="822"/>
                    <a:pt x="370" y="656"/>
                  </a:cubicBezTo>
                  <a:cubicBezTo>
                    <a:pt x="370" y="513"/>
                    <a:pt x="489" y="441"/>
                    <a:pt x="644" y="417"/>
                  </a:cubicBezTo>
                  <a:close/>
                  <a:moveTo>
                    <a:pt x="786" y="1322"/>
                  </a:moveTo>
                  <a:cubicBezTo>
                    <a:pt x="929" y="1382"/>
                    <a:pt x="1036" y="1477"/>
                    <a:pt x="1036" y="1656"/>
                  </a:cubicBezTo>
                  <a:cubicBezTo>
                    <a:pt x="1036" y="1810"/>
                    <a:pt x="929" y="1906"/>
                    <a:pt x="786" y="1941"/>
                  </a:cubicBezTo>
                  <a:lnTo>
                    <a:pt x="786" y="1322"/>
                  </a:lnTo>
                  <a:close/>
                  <a:moveTo>
                    <a:pt x="703" y="1"/>
                  </a:moveTo>
                  <a:cubicBezTo>
                    <a:pt x="655" y="1"/>
                    <a:pt x="620" y="36"/>
                    <a:pt x="620" y="60"/>
                  </a:cubicBezTo>
                  <a:lnTo>
                    <a:pt x="620" y="156"/>
                  </a:lnTo>
                  <a:cubicBezTo>
                    <a:pt x="334" y="179"/>
                    <a:pt x="60" y="334"/>
                    <a:pt x="60" y="691"/>
                  </a:cubicBezTo>
                  <a:cubicBezTo>
                    <a:pt x="60" y="1060"/>
                    <a:pt x="346" y="1168"/>
                    <a:pt x="620" y="1251"/>
                  </a:cubicBezTo>
                  <a:lnTo>
                    <a:pt x="620" y="1941"/>
                  </a:lnTo>
                  <a:cubicBezTo>
                    <a:pt x="322" y="1906"/>
                    <a:pt x="239" y="1715"/>
                    <a:pt x="143" y="1715"/>
                  </a:cubicBezTo>
                  <a:cubicBezTo>
                    <a:pt x="60" y="1715"/>
                    <a:pt x="1" y="1810"/>
                    <a:pt x="1" y="1882"/>
                  </a:cubicBezTo>
                  <a:cubicBezTo>
                    <a:pt x="1" y="2025"/>
                    <a:pt x="239" y="2227"/>
                    <a:pt x="620" y="2227"/>
                  </a:cubicBezTo>
                  <a:lnTo>
                    <a:pt x="620" y="2311"/>
                  </a:lnTo>
                  <a:cubicBezTo>
                    <a:pt x="620" y="2346"/>
                    <a:pt x="644" y="2370"/>
                    <a:pt x="703" y="2370"/>
                  </a:cubicBezTo>
                  <a:cubicBezTo>
                    <a:pt x="751" y="2370"/>
                    <a:pt x="798" y="2346"/>
                    <a:pt x="798" y="2311"/>
                  </a:cubicBezTo>
                  <a:lnTo>
                    <a:pt x="798" y="2203"/>
                  </a:lnTo>
                  <a:cubicBezTo>
                    <a:pt x="1108" y="2168"/>
                    <a:pt x="1310" y="1965"/>
                    <a:pt x="1310" y="1608"/>
                  </a:cubicBezTo>
                  <a:cubicBezTo>
                    <a:pt x="1334" y="1227"/>
                    <a:pt x="1048" y="1096"/>
                    <a:pt x="798" y="1001"/>
                  </a:cubicBezTo>
                  <a:lnTo>
                    <a:pt x="798" y="406"/>
                  </a:lnTo>
                  <a:cubicBezTo>
                    <a:pt x="1001" y="417"/>
                    <a:pt x="1084" y="513"/>
                    <a:pt x="1144" y="513"/>
                  </a:cubicBezTo>
                  <a:cubicBezTo>
                    <a:pt x="1227" y="513"/>
                    <a:pt x="1275" y="406"/>
                    <a:pt x="1275" y="346"/>
                  </a:cubicBezTo>
                  <a:cubicBezTo>
                    <a:pt x="1275" y="203"/>
                    <a:pt x="989" y="144"/>
                    <a:pt x="798" y="144"/>
                  </a:cubicBezTo>
                  <a:lnTo>
                    <a:pt x="798" y="60"/>
                  </a:lnTo>
                  <a:cubicBezTo>
                    <a:pt x="798" y="36"/>
                    <a:pt x="751" y="1"/>
                    <a:pt x="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Gráfico 17" descr="Tendência de subida">
            <a:extLst>
              <a:ext uri="{FF2B5EF4-FFF2-40B4-BE49-F238E27FC236}">
                <a16:creationId xmlns:a16="http://schemas.microsoft.com/office/drawing/2014/main" id="{D9889627-1EF3-49EC-ACA6-3B1364F43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6249" y="36201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6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9084" y="2432493"/>
            <a:ext cx="4036334" cy="2387600"/>
          </a:xfrm>
        </p:spPr>
        <p:txBody>
          <a:bodyPr anchor="t">
            <a:normAutofit fontScale="90000"/>
          </a:bodyPr>
          <a:lstStyle/>
          <a:p>
            <a:r>
              <a:rPr lang="pt-PT" sz="5400" b="1" dirty="0">
                <a:latin typeface="Fira Sans Extra Condensed Medium" panose="020B0604020202020204" charset="0"/>
              </a:rPr>
              <a:t>Evolução das atividades do Cofre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 descr="Uma imagem com homem, rua&#10;&#10;Descrição gerada automaticamente">
            <a:extLst>
              <a:ext uri="{FF2B5EF4-FFF2-40B4-BE49-F238E27FC236}">
                <a16:creationId xmlns:a16="http://schemas.microsoft.com/office/drawing/2014/main" id="{F805BB3A-F18C-4C59-9A7A-977556BEE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1" b="14933"/>
          <a:stretch/>
        </p:blipFill>
        <p:spPr>
          <a:xfrm>
            <a:off x="698673" y="696104"/>
            <a:ext cx="5536001" cy="546579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961B38D-E406-4C16-A3EF-86DFE748C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9" y="5731323"/>
            <a:ext cx="2146227" cy="6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9009282-AE35-4EB3-92B4-35864092C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814234"/>
              </p:ext>
            </p:extLst>
          </p:nvPr>
        </p:nvGraphicFramePr>
        <p:xfrm>
          <a:off x="1619250" y="1076424"/>
          <a:ext cx="8410575" cy="54872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23235">
                  <a:extLst>
                    <a:ext uri="{9D8B030D-6E8A-4147-A177-3AD203B41FA5}">
                      <a16:colId xmlns:a16="http://schemas.microsoft.com/office/drawing/2014/main" val="1740665206"/>
                    </a:ext>
                  </a:extLst>
                </a:gridCol>
                <a:gridCol w="1345765">
                  <a:extLst>
                    <a:ext uri="{9D8B030D-6E8A-4147-A177-3AD203B41FA5}">
                      <a16:colId xmlns:a16="http://schemas.microsoft.com/office/drawing/2014/main" val="3851447789"/>
                    </a:ext>
                  </a:extLst>
                </a:gridCol>
                <a:gridCol w="1534355">
                  <a:extLst>
                    <a:ext uri="{9D8B030D-6E8A-4147-A177-3AD203B41FA5}">
                      <a16:colId xmlns:a16="http://schemas.microsoft.com/office/drawing/2014/main" val="1613194779"/>
                    </a:ext>
                  </a:extLst>
                </a:gridCol>
                <a:gridCol w="781825">
                  <a:extLst>
                    <a:ext uri="{9D8B030D-6E8A-4147-A177-3AD203B41FA5}">
                      <a16:colId xmlns:a16="http://schemas.microsoft.com/office/drawing/2014/main" val="820975607"/>
                    </a:ext>
                  </a:extLst>
                </a:gridCol>
                <a:gridCol w="946613">
                  <a:extLst>
                    <a:ext uri="{9D8B030D-6E8A-4147-A177-3AD203B41FA5}">
                      <a16:colId xmlns:a16="http://schemas.microsoft.com/office/drawing/2014/main" val="2767635982"/>
                    </a:ext>
                  </a:extLst>
                </a:gridCol>
                <a:gridCol w="996965">
                  <a:extLst>
                    <a:ext uri="{9D8B030D-6E8A-4147-A177-3AD203B41FA5}">
                      <a16:colId xmlns:a16="http://schemas.microsoft.com/office/drawing/2014/main" val="1784255717"/>
                    </a:ext>
                  </a:extLst>
                </a:gridCol>
                <a:gridCol w="988726">
                  <a:extLst>
                    <a:ext uri="{9D8B030D-6E8A-4147-A177-3AD203B41FA5}">
                      <a16:colId xmlns:a16="http://schemas.microsoft.com/office/drawing/2014/main" val="1503883065"/>
                    </a:ext>
                  </a:extLst>
                </a:gridCol>
                <a:gridCol w="1093091">
                  <a:extLst>
                    <a:ext uri="{9D8B030D-6E8A-4147-A177-3AD203B41FA5}">
                      <a16:colId xmlns:a16="http://schemas.microsoft.com/office/drawing/2014/main" val="67344507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400" dirty="0">
                          <a:effectLst/>
                          <a:latin typeface="+mn-lt"/>
                        </a:rPr>
                        <a:t>EVOLUÇÃO DA QUOTIZAÇÃO EM 1000 €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PT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865488"/>
                  </a:ext>
                </a:extLst>
              </a:tr>
              <a:tr h="793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ANOS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QUOTIZAÇÃO ANUAL NO INÍCIO DO EXERCÍCIO (1)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QUOTIZAÇÃO ANUAL NO FIM DO EXERCÍCIO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MÉDIA ANUAL QUOTIZAÇÃO/SÓCIO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203205"/>
                  </a:ext>
                </a:extLst>
              </a:tr>
              <a:tr h="6046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 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Nº SÓC.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VALOR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Nº SÓC.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VALOR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%CRESC.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VALOR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%CRESC.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7252697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2011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52.453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3.329,04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51.975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3.347,93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1,62%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0,06441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2,55%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378461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2012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51.975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3.368,74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51.163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3.376,47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0,85%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0,06599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2,45%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6154416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51.163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3.381,26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50.363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3.370,56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-0,18%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0,06693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1,42%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4594696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2014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50.363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3.374,22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49.731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3.371,20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0,02%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0,06779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1,28%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9189300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2015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49.731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3.391,47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49.296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3.411,61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1,20%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0,06921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2,09%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648664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2016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49.296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3.440,34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48.973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3.463,87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1,53%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0,07073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2,20%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539160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2017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48.973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3.493,84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48.659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3.519,35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1,60%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0,07233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2,26%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671076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2018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48.659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3.550,86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48.215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3.572,77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1,52%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0,07410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  <a:latin typeface="+mn-lt"/>
                        </a:rPr>
                        <a:t>2,45%</a:t>
                      </a:r>
                      <a:endParaRPr lang="pt-PT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72891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2019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48.215</a:t>
                      </a:r>
                      <a:endParaRPr lang="pt-P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3.599,02</a:t>
                      </a:r>
                      <a:endParaRPr lang="pt-P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 47.700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3.606,40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0,07561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2,03%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185170"/>
                  </a:ext>
                </a:extLst>
              </a:tr>
              <a:tr h="502908"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  <a:latin typeface="+mn-lt"/>
                        </a:rPr>
                        <a:t>( 1 ) - Corresponde à quotização de 31 de Dezembro do exercício anterior, de acordo com a estrutura existente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316516"/>
                  </a:ext>
                </a:extLst>
              </a:tr>
              <a:tr h="243083">
                <a:tc gridSpan="8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048144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94E0410A-1540-4F5B-8697-D1D9DE472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0EF7961F-554D-4BAF-ABC4-9D01FD839226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Quotização</a:t>
            </a:r>
          </a:p>
        </p:txBody>
      </p:sp>
    </p:spTree>
    <p:extLst>
      <p:ext uri="{BB962C8B-B14F-4D97-AF65-F5344CB8AC3E}">
        <p14:creationId xmlns:p14="http://schemas.microsoft.com/office/powerpoint/2010/main" val="324973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2DB0EEA6-85FE-4ABE-B2F3-6A30EF6D0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F5B3A45C-6622-41E2-B69F-4FA31EEF2096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Financiamentos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2A6F25-8EA5-4338-BDAC-E12D6FEA0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25" y="1991234"/>
            <a:ext cx="10769950" cy="40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EB3CBD4-3FE3-477B-967A-51200BA2B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EE0C5623-8AD9-4A89-9133-A3A667D8BBB9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Prestações de serviços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BD73981-8FC2-4D7A-890E-7679DFE3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02" y="1919602"/>
            <a:ext cx="11915196" cy="3768678"/>
          </a:xfrm>
          <a:prstGeom prst="rect">
            <a:avLst/>
          </a:prstGeom>
        </p:spPr>
      </p:pic>
      <p:sp>
        <p:nvSpPr>
          <p:cNvPr id="50" name="Google Shape;164;p17">
            <a:extLst>
              <a:ext uri="{FF2B5EF4-FFF2-40B4-BE49-F238E27FC236}">
                <a16:creationId xmlns:a16="http://schemas.microsoft.com/office/drawing/2014/main" id="{04267B40-4C91-49D4-9555-161EC416C56C}"/>
              </a:ext>
            </a:extLst>
          </p:cNvPr>
          <p:cNvSpPr txBox="1"/>
          <p:nvPr/>
        </p:nvSpPr>
        <p:spPr>
          <a:xfrm>
            <a:off x="1707790" y="5782257"/>
            <a:ext cx="2489236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PT" sz="1700" dirty="0">
                <a:solidFill>
                  <a:srgbClr val="00B0F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TOTAL</a:t>
            </a:r>
          </a:p>
        </p:txBody>
      </p:sp>
      <p:sp>
        <p:nvSpPr>
          <p:cNvPr id="51" name="Google Shape;165;p17">
            <a:extLst>
              <a:ext uri="{FF2B5EF4-FFF2-40B4-BE49-F238E27FC236}">
                <a16:creationId xmlns:a16="http://schemas.microsoft.com/office/drawing/2014/main" id="{12F83C29-A8B3-42CD-B85A-B66BF3A8032A}"/>
              </a:ext>
            </a:extLst>
          </p:cNvPr>
          <p:cNvSpPr txBox="1"/>
          <p:nvPr/>
        </p:nvSpPr>
        <p:spPr>
          <a:xfrm>
            <a:off x="1707790" y="6054105"/>
            <a:ext cx="1884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2.137.421,02€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165;p17">
            <a:extLst>
              <a:ext uri="{FF2B5EF4-FFF2-40B4-BE49-F238E27FC236}">
                <a16:creationId xmlns:a16="http://schemas.microsoft.com/office/drawing/2014/main" id="{7F5BE8E4-1D81-4735-8276-0C7D6C939348}"/>
              </a:ext>
            </a:extLst>
          </p:cNvPr>
          <p:cNvSpPr txBox="1"/>
          <p:nvPr/>
        </p:nvSpPr>
        <p:spPr>
          <a:xfrm>
            <a:off x="4124316" y="6062010"/>
            <a:ext cx="1884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+ 10,01%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Gráfico 52" descr="Tendência de subida">
            <a:extLst>
              <a:ext uri="{FF2B5EF4-FFF2-40B4-BE49-F238E27FC236}">
                <a16:creationId xmlns:a16="http://schemas.microsoft.com/office/drawing/2014/main" id="{11C7A91C-E085-4F41-ACB2-4DBA1233A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2243" y="6062010"/>
            <a:ext cx="360091" cy="3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3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723;p27">
            <a:extLst>
              <a:ext uri="{FF2B5EF4-FFF2-40B4-BE49-F238E27FC236}">
                <a16:creationId xmlns:a16="http://schemas.microsoft.com/office/drawing/2014/main" id="{874EF185-3142-49F5-B295-2BDE5846E075}"/>
              </a:ext>
            </a:extLst>
          </p:cNvPr>
          <p:cNvSpPr txBox="1"/>
          <p:nvPr/>
        </p:nvSpPr>
        <p:spPr>
          <a:xfrm>
            <a:off x="5918502" y="1780256"/>
            <a:ext cx="2483519" cy="120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latin typeface="Roboto"/>
                <a:ea typeface="Roboto"/>
                <a:cs typeface="Roboto"/>
                <a:sym typeface="Roboto"/>
              </a:rPr>
              <a:t>Acréscimo de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724;p27">
            <a:extLst>
              <a:ext uri="{FF2B5EF4-FFF2-40B4-BE49-F238E27FC236}">
                <a16:creationId xmlns:a16="http://schemas.microsoft.com/office/drawing/2014/main" id="{9181D13B-E2DD-408B-9C3A-4975D88F2B11}"/>
              </a:ext>
            </a:extLst>
          </p:cNvPr>
          <p:cNvSpPr txBox="1"/>
          <p:nvPr/>
        </p:nvSpPr>
        <p:spPr>
          <a:xfrm>
            <a:off x="5537501" y="2275288"/>
            <a:ext cx="2483519" cy="556846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solidFill>
                  <a:srgbClr val="00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+38.327,44€</a:t>
            </a:r>
            <a:endParaRPr sz="2400" dirty="0">
              <a:solidFill>
                <a:srgbClr val="009999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75" y="1514475"/>
            <a:ext cx="8124825" cy="4662488"/>
          </a:xfrm>
        </p:spPr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</p:txBody>
      </p:sp>
      <p:sp>
        <p:nvSpPr>
          <p:cNvPr id="101" name="Título 1">
            <a:extLst>
              <a:ext uri="{FF2B5EF4-FFF2-40B4-BE49-F238E27FC236}">
                <a16:creationId xmlns:a16="http://schemas.microsoft.com/office/drawing/2014/main" id="{26A5BC46-0484-4517-B2FE-FEC26B362EEC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Arrendamento de prédios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BCA17D-3049-40AA-8BA4-05C956C2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pic>
        <p:nvPicPr>
          <p:cNvPr id="5" name="Imagem 4" descr="Uma imagem com mulher, pessoa, jovem, rapariga&#10;&#10;Descrição gerada automaticamente">
            <a:extLst>
              <a:ext uri="{FF2B5EF4-FFF2-40B4-BE49-F238E27FC236}">
                <a16:creationId xmlns:a16="http://schemas.microsoft.com/office/drawing/2014/main" id="{3A4FBBE1-9DC2-4B9B-8F1A-9D36165FC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93" y="1514475"/>
            <a:ext cx="3269142" cy="49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Google Shape;723;p27">
            <a:extLst>
              <a:ext uri="{FF2B5EF4-FFF2-40B4-BE49-F238E27FC236}">
                <a16:creationId xmlns:a16="http://schemas.microsoft.com/office/drawing/2014/main" id="{ADBE96CC-FD9B-466D-A203-035C441B32C3}"/>
              </a:ext>
            </a:extLst>
          </p:cNvPr>
          <p:cNvSpPr txBox="1"/>
          <p:nvPr/>
        </p:nvSpPr>
        <p:spPr>
          <a:xfrm>
            <a:off x="6049627" y="2962951"/>
            <a:ext cx="2483519" cy="120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latin typeface="Roboto"/>
                <a:ea typeface="Roboto"/>
                <a:cs typeface="Roboto"/>
                <a:sym typeface="Roboto"/>
              </a:rPr>
              <a:t>Peso percentual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724;p27">
            <a:extLst>
              <a:ext uri="{FF2B5EF4-FFF2-40B4-BE49-F238E27FC236}">
                <a16:creationId xmlns:a16="http://schemas.microsoft.com/office/drawing/2014/main" id="{00ED876C-9783-4372-AED3-783019A48378}"/>
              </a:ext>
            </a:extLst>
          </p:cNvPr>
          <p:cNvSpPr txBox="1"/>
          <p:nvPr/>
        </p:nvSpPr>
        <p:spPr>
          <a:xfrm>
            <a:off x="5534962" y="3428646"/>
            <a:ext cx="2483519" cy="556846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solidFill>
                  <a:srgbClr val="00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4,58%</a:t>
            </a:r>
            <a:endParaRPr sz="2400" dirty="0">
              <a:solidFill>
                <a:srgbClr val="009999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7" name="Google Shape;723;p27">
            <a:extLst>
              <a:ext uri="{FF2B5EF4-FFF2-40B4-BE49-F238E27FC236}">
                <a16:creationId xmlns:a16="http://schemas.microsoft.com/office/drawing/2014/main" id="{678B58EB-0F33-47F2-B28B-DE9D60E84586}"/>
              </a:ext>
            </a:extLst>
          </p:cNvPr>
          <p:cNvSpPr txBox="1"/>
          <p:nvPr/>
        </p:nvSpPr>
        <p:spPr>
          <a:xfrm>
            <a:off x="5915963" y="4193606"/>
            <a:ext cx="4334942" cy="120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latin typeface="Roboto"/>
                <a:ea typeface="Roboto"/>
                <a:cs typeface="Roboto"/>
                <a:sym typeface="Roboto"/>
              </a:rPr>
              <a:t>Valor total dos arrendamentos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724;p27">
            <a:extLst>
              <a:ext uri="{FF2B5EF4-FFF2-40B4-BE49-F238E27FC236}">
                <a16:creationId xmlns:a16="http://schemas.microsoft.com/office/drawing/2014/main" id="{FB5E69B0-9F16-4785-BCBF-9C27AA928450}"/>
              </a:ext>
            </a:extLst>
          </p:cNvPr>
          <p:cNvSpPr txBox="1"/>
          <p:nvPr/>
        </p:nvSpPr>
        <p:spPr>
          <a:xfrm>
            <a:off x="5534962" y="4634375"/>
            <a:ext cx="2483519" cy="556846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solidFill>
                  <a:srgbClr val="00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27.382,20€</a:t>
            </a:r>
            <a:endParaRPr sz="2400" dirty="0">
              <a:solidFill>
                <a:srgbClr val="009999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8" name="Gráfico 7" descr="Tendência de subida">
            <a:extLst>
              <a:ext uri="{FF2B5EF4-FFF2-40B4-BE49-F238E27FC236}">
                <a16:creationId xmlns:a16="http://schemas.microsoft.com/office/drawing/2014/main" id="{7619FC75-3A25-4B4D-A829-08AE42D4B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5581" y="1912219"/>
            <a:ext cx="658326" cy="658326"/>
          </a:xfrm>
          <a:prstGeom prst="rect">
            <a:avLst/>
          </a:prstGeom>
        </p:spPr>
      </p:pic>
      <p:sp>
        <p:nvSpPr>
          <p:cNvPr id="23" name="Google Shape;723;p27">
            <a:extLst>
              <a:ext uri="{FF2B5EF4-FFF2-40B4-BE49-F238E27FC236}">
                <a16:creationId xmlns:a16="http://schemas.microsoft.com/office/drawing/2014/main" id="{5686AFC7-0DD5-48DF-8436-882714D93BFA}"/>
              </a:ext>
            </a:extLst>
          </p:cNvPr>
          <p:cNvSpPr txBox="1"/>
          <p:nvPr/>
        </p:nvSpPr>
        <p:spPr>
          <a:xfrm>
            <a:off x="5900388" y="5453598"/>
            <a:ext cx="3260418" cy="120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latin typeface="Roboto"/>
                <a:ea typeface="Roboto"/>
                <a:cs typeface="Roboto"/>
                <a:sym typeface="Roboto"/>
              </a:rPr>
              <a:t>Nº de casas atribuídas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724;p27">
            <a:extLst>
              <a:ext uri="{FF2B5EF4-FFF2-40B4-BE49-F238E27FC236}">
                <a16:creationId xmlns:a16="http://schemas.microsoft.com/office/drawing/2014/main" id="{42E69B17-1311-4F8D-906A-83CCA0EEC8BE}"/>
              </a:ext>
            </a:extLst>
          </p:cNvPr>
          <p:cNvSpPr txBox="1"/>
          <p:nvPr/>
        </p:nvSpPr>
        <p:spPr>
          <a:xfrm>
            <a:off x="5534961" y="5913401"/>
            <a:ext cx="2483519" cy="556846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400" dirty="0">
                <a:solidFill>
                  <a:srgbClr val="00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14</a:t>
            </a:r>
            <a:endParaRPr sz="2400" dirty="0">
              <a:solidFill>
                <a:srgbClr val="009999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25265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9084" y="2432493"/>
            <a:ext cx="4036334" cy="2387600"/>
          </a:xfrm>
        </p:spPr>
        <p:txBody>
          <a:bodyPr anchor="t">
            <a:normAutofit fontScale="90000"/>
          </a:bodyPr>
          <a:lstStyle/>
          <a:p>
            <a:r>
              <a:rPr lang="pt-PT" sz="5400" b="1" dirty="0">
                <a:latin typeface="Fira Sans Extra Condensed Medium" panose="020B0604020202020204" charset="0"/>
              </a:rPr>
              <a:t>Análise da situação económica  e financeira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 descr="Uma imagem com homem, rua&#10;&#10;Descrição gerada automaticamente">
            <a:extLst>
              <a:ext uri="{FF2B5EF4-FFF2-40B4-BE49-F238E27FC236}">
                <a16:creationId xmlns:a16="http://schemas.microsoft.com/office/drawing/2014/main" id="{F805BB3A-F18C-4C59-9A7A-977556BEE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1" b="1493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961B38D-E406-4C16-A3EF-86DFE748C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9" y="5731323"/>
            <a:ext cx="2146227" cy="6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1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1855" y="2751465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pt-PT" sz="5400" b="1" dirty="0">
                <a:latin typeface="Fira Sans Extra Condensed Medium" panose="020B0604020202020204" charset="0"/>
              </a:rPr>
              <a:t>Movimento associativo</a:t>
            </a:r>
            <a:br>
              <a:rPr lang="pt-PT" sz="5400" b="1" dirty="0">
                <a:latin typeface="+mn-lt"/>
              </a:rPr>
            </a:br>
            <a:endParaRPr lang="pt-PT" sz="5400" dirty="0">
              <a:latin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Uma imagem com homem, rua&#10;&#10;Descrição gerada automaticamente">
            <a:extLst>
              <a:ext uri="{FF2B5EF4-FFF2-40B4-BE49-F238E27FC236}">
                <a16:creationId xmlns:a16="http://schemas.microsoft.com/office/drawing/2014/main" id="{09001617-A3F9-4DA5-BAD5-35DEC3E98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1" b="1493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53F8093-49A3-4B05-B0A7-CC52EBDB4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9" y="5731323"/>
            <a:ext cx="2146227" cy="6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5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B6A609-0255-4A74-86FB-9C23DC39073C}"/>
              </a:ext>
            </a:extLst>
          </p:cNvPr>
          <p:cNvSpPr txBox="1"/>
          <p:nvPr/>
        </p:nvSpPr>
        <p:spPr>
          <a:xfrm>
            <a:off x="12711" y="6139450"/>
            <a:ext cx="11065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*  </a:t>
            </a:r>
            <a:r>
              <a:rPr lang="pt-PT" sz="1400" dirty="0"/>
              <a:t>Inclui juros de financiamento e das aplicações financeiras e depósitos a prazo.</a:t>
            </a:r>
          </a:p>
          <a:p>
            <a:r>
              <a:rPr lang="pt-PT" sz="1400" b="1" dirty="0"/>
              <a:t>**</a:t>
            </a:r>
            <a:r>
              <a:rPr lang="pt-PT" sz="1400" dirty="0"/>
              <a:t>Inclui proveitos: subsídios prescritos, correções de exercícios anteriores e reversões de imparidades que ascendem a 128.199,75 €,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45B8B76-DE61-4CC5-81BA-4D1F8830D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708964"/>
              </p:ext>
            </p:extLst>
          </p:nvPr>
        </p:nvGraphicFramePr>
        <p:xfrm>
          <a:off x="419099" y="1523999"/>
          <a:ext cx="11229977" cy="413510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85312">
                  <a:extLst>
                    <a:ext uri="{9D8B030D-6E8A-4147-A177-3AD203B41FA5}">
                      <a16:colId xmlns:a16="http://schemas.microsoft.com/office/drawing/2014/main" val="923375701"/>
                    </a:ext>
                  </a:extLst>
                </a:gridCol>
                <a:gridCol w="1314846">
                  <a:extLst>
                    <a:ext uri="{9D8B030D-6E8A-4147-A177-3AD203B41FA5}">
                      <a16:colId xmlns:a16="http://schemas.microsoft.com/office/drawing/2014/main" val="2239101421"/>
                    </a:ext>
                  </a:extLst>
                </a:gridCol>
                <a:gridCol w="1080750">
                  <a:extLst>
                    <a:ext uri="{9D8B030D-6E8A-4147-A177-3AD203B41FA5}">
                      <a16:colId xmlns:a16="http://schemas.microsoft.com/office/drawing/2014/main" val="3413228142"/>
                    </a:ext>
                  </a:extLst>
                </a:gridCol>
                <a:gridCol w="1953118">
                  <a:extLst>
                    <a:ext uri="{9D8B030D-6E8A-4147-A177-3AD203B41FA5}">
                      <a16:colId xmlns:a16="http://schemas.microsoft.com/office/drawing/2014/main" val="3717236911"/>
                    </a:ext>
                  </a:extLst>
                </a:gridCol>
                <a:gridCol w="1470311">
                  <a:extLst>
                    <a:ext uri="{9D8B030D-6E8A-4147-A177-3AD203B41FA5}">
                      <a16:colId xmlns:a16="http://schemas.microsoft.com/office/drawing/2014/main" val="1128984172"/>
                    </a:ext>
                  </a:extLst>
                </a:gridCol>
                <a:gridCol w="1469158">
                  <a:extLst>
                    <a:ext uri="{9D8B030D-6E8A-4147-A177-3AD203B41FA5}">
                      <a16:colId xmlns:a16="http://schemas.microsoft.com/office/drawing/2014/main" val="3795281861"/>
                    </a:ext>
                  </a:extLst>
                </a:gridCol>
                <a:gridCol w="1456482">
                  <a:extLst>
                    <a:ext uri="{9D8B030D-6E8A-4147-A177-3AD203B41FA5}">
                      <a16:colId xmlns:a16="http://schemas.microsoft.com/office/drawing/2014/main" val="3244191651"/>
                    </a:ext>
                  </a:extLst>
                </a:gridCol>
              </a:tblGrid>
              <a:tr h="1201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RENDIMENTOS POR NATUREZA / ATIVIDADES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200" dirty="0">
                          <a:effectLst/>
                        </a:rPr>
                        <a:t>VENDAS E PRESTAÇÕES DE SERVIÇOS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200" dirty="0">
                          <a:effectLst/>
                        </a:rPr>
                        <a:t>QUOTAS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200" dirty="0">
                          <a:effectLst/>
                        </a:rPr>
                        <a:t>RENDAS PROPRIEDADES INVESTIMENTO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200" dirty="0">
                          <a:effectLst/>
                        </a:rPr>
                        <a:t>JUROS*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200" dirty="0">
                          <a:effectLst/>
                        </a:rPr>
                        <a:t>OUTROS**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200" dirty="0">
                          <a:effectLst/>
                        </a:rPr>
                        <a:t>TOTAL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6200868"/>
                  </a:ext>
                </a:extLst>
              </a:tr>
              <a:tr h="2603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SEDE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20.996,37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3.606.399,12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1.418.406,55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429.554,81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5.475.356,85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2300804"/>
                  </a:ext>
                </a:extLst>
              </a:tr>
              <a:tr h="342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RESIDÊNCIA SENIOR DE LOURES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650.672,97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650.672,97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7166018"/>
                  </a:ext>
                </a:extLst>
              </a:tr>
              <a:tr h="3672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RESIDÊNCIA SENIOR DE VILA FERNANDO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371.071,29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371.071,29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1177483"/>
                  </a:ext>
                </a:extLst>
              </a:tr>
              <a:tr h="342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RESIDÊNCIA UNIVERSITÁRIA PORTO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57,354,54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57.354,54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0013311"/>
                  </a:ext>
                </a:extLst>
              </a:tr>
              <a:tr h="342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RESIDÊNCIA UNIVERSITÁRIA LISBOA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88.079,51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88.079,51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1835897"/>
                  </a:ext>
                </a:extLst>
              </a:tr>
              <a:tr h="342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CENTRO DE FÉRIAS (VAU)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619.736,07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619.736,07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2298144"/>
                  </a:ext>
                </a:extLst>
              </a:tr>
              <a:tr h="342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UNID. TURISMO COVILHÃ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350.506,64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350.506,64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7893901"/>
                  </a:ext>
                </a:extLst>
              </a:tr>
              <a:tr h="2493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PROPRIEDADES DE INVESTIMENTO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365.497,83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365.497,83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0941740"/>
                  </a:ext>
                </a:extLst>
              </a:tr>
              <a:tr h="342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TOTAL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2.158.417,39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3.606.399,12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365.497,83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1.418.406,55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dirty="0">
                          <a:effectLst/>
                        </a:rPr>
                        <a:t>429.554,81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100" dirty="0">
                          <a:effectLst/>
                        </a:rPr>
                        <a:t>7.978.275,70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0017932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9E86813D-C54E-4FF0-A71E-28A5B08FC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0692A03A-30FF-46F3-93F8-A1AB839F3320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Rendimentos</a:t>
            </a:r>
          </a:p>
        </p:txBody>
      </p:sp>
    </p:spTree>
    <p:extLst>
      <p:ext uri="{BB962C8B-B14F-4D97-AF65-F5344CB8AC3E}">
        <p14:creationId xmlns:p14="http://schemas.microsoft.com/office/powerpoint/2010/main" val="3168568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35AF01D-A6BF-4C5D-8C06-BA0326CE8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58F2DD81-87D1-4C99-B2E2-8ED590A22BB7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Gastos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7F68120-2CCF-40DC-9EA0-8FB6376B9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07" y="899140"/>
            <a:ext cx="11530940" cy="5432590"/>
          </a:xfrm>
          <a:prstGeom prst="rect">
            <a:avLst/>
          </a:prstGeom>
        </p:spPr>
      </p:pic>
      <p:sp>
        <p:nvSpPr>
          <p:cNvPr id="176" name="Google Shape;165;p17">
            <a:extLst>
              <a:ext uri="{FF2B5EF4-FFF2-40B4-BE49-F238E27FC236}">
                <a16:creationId xmlns:a16="http://schemas.microsoft.com/office/drawing/2014/main" id="{52A49194-A08E-48A0-B5AD-6B7E441A9FA3}"/>
              </a:ext>
            </a:extLst>
          </p:cNvPr>
          <p:cNvSpPr txBox="1"/>
          <p:nvPr/>
        </p:nvSpPr>
        <p:spPr>
          <a:xfrm>
            <a:off x="6096000" y="6360773"/>
            <a:ext cx="3839034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 dirty="0">
                <a:latin typeface="Roboto"/>
                <a:ea typeface="Roboto"/>
                <a:cs typeface="Roboto"/>
                <a:sym typeface="Roboto"/>
              </a:rPr>
              <a:t>TOTAL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464;p43">
            <a:extLst>
              <a:ext uri="{FF2B5EF4-FFF2-40B4-BE49-F238E27FC236}">
                <a16:creationId xmlns:a16="http://schemas.microsoft.com/office/drawing/2014/main" id="{D47DE9C3-796C-486A-83F9-81AA1EFEC927}"/>
              </a:ext>
            </a:extLst>
          </p:cNvPr>
          <p:cNvSpPr/>
          <p:nvPr/>
        </p:nvSpPr>
        <p:spPr>
          <a:xfrm>
            <a:off x="7043553" y="6413670"/>
            <a:ext cx="1174445" cy="307778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" b="1" dirty="0">
                <a:solidFill>
                  <a:srgbClr val="FFFFFF"/>
                </a:solidFill>
                <a:latin typeface="Fira Sans Extra Condensed Medium" panose="020B0604020202020204" charset="0"/>
                <a:ea typeface="Fira Sans Extra Condensed Medium"/>
                <a:cs typeface="Fira Sans Extra Condensed Medium"/>
                <a:sym typeface="Fira Sans Extra Condensed Medium"/>
              </a:rPr>
              <a:t>-3,92%</a:t>
            </a:r>
            <a:endParaRPr lang="en" b="1" dirty="0">
              <a:solidFill>
                <a:srgbClr val="FFFFFF"/>
              </a:solidFill>
              <a:latin typeface="Fira Sans Extra Condensed Medium" panose="020B0604020202020204" charset="0"/>
            </a:endParaRPr>
          </a:p>
        </p:txBody>
      </p:sp>
      <p:pic>
        <p:nvPicPr>
          <p:cNvPr id="179" name="Gráfico 178" descr="Tendência descendente">
            <a:extLst>
              <a:ext uri="{FF2B5EF4-FFF2-40B4-BE49-F238E27FC236}">
                <a16:creationId xmlns:a16="http://schemas.microsoft.com/office/drawing/2014/main" id="{60B72DF9-BA6D-4F97-9E10-3CB5F782F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9918" y="6176963"/>
            <a:ext cx="706851" cy="7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8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0240D28-A5EE-4E2A-99F9-660E1C1B6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7FE5300-F56E-48D7-AC9F-16ED1D836E6F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Resultados das atividades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C91662B-1DFA-4773-82C9-8B52DCBA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4" y="899141"/>
            <a:ext cx="11013455" cy="53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4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sp>
        <p:nvSpPr>
          <p:cNvPr id="12" name="Retângulo 11"/>
          <p:cNvSpPr/>
          <p:nvPr/>
        </p:nvSpPr>
        <p:spPr>
          <a:xfrm>
            <a:off x="5844798" y="6121305"/>
            <a:ext cx="2558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pt-PT" sz="2800" b="1" dirty="0"/>
              <a:t>+1.905.542,36€ </a:t>
            </a:r>
            <a:endParaRPr lang="pt-PT" sz="2800" b="1" dirty="0">
              <a:latin typeface="Verdana" panose="020B060403050404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31F6DD2-7CC2-4C54-8C64-EB985558E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2746D9EE-7E44-4EE0-B73D-CE57E8D33CF8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Reservas Matemáticas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D08DABF-9B53-4F2C-B47F-35A6696A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04" y="1590669"/>
            <a:ext cx="10851792" cy="4191995"/>
          </a:xfrm>
          <a:prstGeom prst="rect">
            <a:avLst/>
          </a:prstGeom>
        </p:spPr>
      </p:pic>
      <p:pic>
        <p:nvPicPr>
          <p:cNvPr id="8" name="Gráfico 7" descr="Tendência de subida">
            <a:extLst>
              <a:ext uri="{FF2B5EF4-FFF2-40B4-BE49-F238E27FC236}">
                <a16:creationId xmlns:a16="http://schemas.microsoft.com/office/drawing/2014/main" id="{6EB945FE-3D23-4469-8D6C-FBFAD2158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0398" y="5828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4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334" y="2292150"/>
            <a:ext cx="5589739" cy="2387600"/>
          </a:xfrm>
        </p:spPr>
        <p:txBody>
          <a:bodyPr anchor="t">
            <a:normAutofit/>
          </a:bodyPr>
          <a:lstStyle/>
          <a:p>
            <a:r>
              <a:rPr lang="pt-PT" sz="5400" b="1" dirty="0">
                <a:latin typeface="Fira Sans Extra Condensed Medium" panose="020B0604020202020204" charset="0"/>
              </a:rPr>
              <a:t>Demonstrações  financeiras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 descr="Uma imagem com homem, rua&#10;&#10;Descrição gerada automaticamente">
            <a:extLst>
              <a:ext uri="{FF2B5EF4-FFF2-40B4-BE49-F238E27FC236}">
                <a16:creationId xmlns:a16="http://schemas.microsoft.com/office/drawing/2014/main" id="{F805BB3A-F18C-4C59-9A7A-977556BEE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1" b="1493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961B38D-E406-4C16-A3EF-86DFE748C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89" y="5698943"/>
            <a:ext cx="2146227" cy="6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2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68FE996-0FCB-4A76-95E5-4D7F6EF83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75944"/>
              </p:ext>
            </p:extLst>
          </p:nvPr>
        </p:nvGraphicFramePr>
        <p:xfrm>
          <a:off x="990599" y="1086644"/>
          <a:ext cx="9639300" cy="50063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79150">
                  <a:extLst>
                    <a:ext uri="{9D8B030D-6E8A-4147-A177-3AD203B41FA5}">
                      <a16:colId xmlns:a16="http://schemas.microsoft.com/office/drawing/2014/main" val="2249075026"/>
                    </a:ext>
                  </a:extLst>
                </a:gridCol>
                <a:gridCol w="1435447">
                  <a:extLst>
                    <a:ext uri="{9D8B030D-6E8A-4147-A177-3AD203B41FA5}">
                      <a16:colId xmlns:a16="http://schemas.microsoft.com/office/drawing/2014/main" val="499680887"/>
                    </a:ext>
                  </a:extLst>
                </a:gridCol>
                <a:gridCol w="1294628">
                  <a:extLst>
                    <a:ext uri="{9D8B030D-6E8A-4147-A177-3AD203B41FA5}">
                      <a16:colId xmlns:a16="http://schemas.microsoft.com/office/drawing/2014/main" val="333385621"/>
                    </a:ext>
                  </a:extLst>
                </a:gridCol>
                <a:gridCol w="1294628">
                  <a:extLst>
                    <a:ext uri="{9D8B030D-6E8A-4147-A177-3AD203B41FA5}">
                      <a16:colId xmlns:a16="http://schemas.microsoft.com/office/drawing/2014/main" val="2140260428"/>
                    </a:ext>
                  </a:extLst>
                </a:gridCol>
                <a:gridCol w="1435447">
                  <a:extLst>
                    <a:ext uri="{9D8B030D-6E8A-4147-A177-3AD203B41FA5}">
                      <a16:colId xmlns:a16="http://schemas.microsoft.com/office/drawing/2014/main" val="1969699078"/>
                    </a:ext>
                  </a:extLst>
                </a:gridCol>
              </a:tblGrid>
              <a:tr h="1333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 dirty="0">
                          <a:effectLst/>
                        </a:rPr>
                        <a:t>Descrição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Saldo inicial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Aumentos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Reduções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u="none" strike="noStrike">
                          <a:effectLst/>
                        </a:rPr>
                        <a:t>Saldo final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1048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FUNDOS PATRIMONIAIS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53300552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 Fundos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43.693.911,65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1.265.725,22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42.428.186,43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67550765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43.693.911,65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1.265.725,22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42.428.186,43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5275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OUTRAS VARIAÇÕES NOS FUNDOS PATRIMONIAIS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88640904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Excedente Revalorização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64908334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Ativo fixo tangível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9206366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Terrenos e Recursos Naturais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508.751,36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508.751,36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11677498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Edifícios e Outras Construções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391.373,71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391.373,71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7741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900.125,07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900.125,07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8543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Propriedades de investimento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64914879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Terrenos e Recursos Naturais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1.132.248,78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1.132.248,78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8089747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Edifícios e Outras Construções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>
                          <a:effectLst/>
                        </a:rPr>
                        <a:t>1.384.459,78</a:t>
                      </a:r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1.384.459,78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24889488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2.516.708,56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2.516.708,56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99248665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3.416.833,63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3.416.833,63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99293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Outras variações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7.678,46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1.133,0000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2.574,10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6.237,36</a:t>
                      </a:r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16308869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7.678,46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1.133,00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2.574,10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u="none" strike="noStrike" dirty="0">
                          <a:effectLst/>
                        </a:rPr>
                        <a:t>6.237,36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9440768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200" u="none" strike="noStrike" dirty="0">
                          <a:effectLst/>
                        </a:rPr>
                        <a:t>RESULTADO LÍQUIDO</a:t>
                      </a:r>
                      <a:endParaRPr lang="pt-PT" sz="12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200" b="0" i="0" u="none" strike="noStrike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835767469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Resultado líquido do período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1.265.725,22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1.265.725,22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417.286,54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417.286,54</a:t>
                      </a:r>
                      <a:endParaRPr lang="pt-PT" sz="12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88909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endParaRPr lang="pt-PT" sz="1400" b="1" i="0" u="none" strike="noStrike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PT" sz="1300" b="1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r" fontAlgn="b"/>
                      <a:r>
                        <a:rPr lang="pt-PT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45.852.698,52</a:t>
                      </a:r>
                      <a:endParaRPr lang="pt-PT" sz="13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1.266.858,22</a:t>
                      </a:r>
                      <a:endParaRPr lang="pt-PT" sz="13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1.685.585,86</a:t>
                      </a:r>
                      <a:endParaRPr lang="pt-PT" sz="13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45.433.970,88</a:t>
                      </a:r>
                      <a:endParaRPr lang="pt-PT" sz="13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anchor="b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540443"/>
                  </a:ext>
                </a:extLst>
              </a:tr>
            </a:tbl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B7A165DA-E1E0-4FE9-86E3-95BC916AA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2D5F323-4D6A-4212-B9AA-668E56C3DCB8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Fundos patrimoniais</a:t>
            </a:r>
          </a:p>
        </p:txBody>
      </p:sp>
    </p:spTree>
    <p:extLst>
      <p:ext uri="{BB962C8B-B14F-4D97-AF65-F5344CB8AC3E}">
        <p14:creationId xmlns:p14="http://schemas.microsoft.com/office/powerpoint/2010/main" val="267290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706" y="3154317"/>
            <a:ext cx="4607841" cy="2387600"/>
          </a:xfrm>
        </p:spPr>
        <p:txBody>
          <a:bodyPr anchor="t">
            <a:normAutofit/>
          </a:bodyPr>
          <a:lstStyle/>
          <a:p>
            <a:r>
              <a:rPr lang="pt-PT" b="1" dirty="0">
                <a:solidFill>
                  <a:schemeClr val="bg2">
                    <a:lumMod val="50000"/>
                  </a:schemeClr>
                </a:solidFill>
                <a:latin typeface="Fira Sans Extra Condensed Medium" panose="020B0604020202020204" charset="0"/>
              </a:rPr>
              <a:t>OBRIGADO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 descr="Uma imagem com homem, rua&#10;&#10;Descrição gerada automaticamente">
            <a:extLst>
              <a:ext uri="{FF2B5EF4-FFF2-40B4-BE49-F238E27FC236}">
                <a16:creationId xmlns:a16="http://schemas.microsoft.com/office/drawing/2014/main" id="{F805BB3A-F18C-4C59-9A7A-977556BEE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1" b="14933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CE9071F-DAAB-4F60-9AE9-55151E1CF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55" y="5750149"/>
            <a:ext cx="2991341" cy="611542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321C6C41-4738-4432-AFB4-063D092A1E19}"/>
              </a:ext>
            </a:extLst>
          </p:cNvPr>
          <p:cNvSpPr txBox="1">
            <a:spLocks/>
          </p:cNvSpPr>
          <p:nvPr/>
        </p:nvSpPr>
        <p:spPr>
          <a:xfrm>
            <a:off x="5768378" y="6128382"/>
            <a:ext cx="5844228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TRANSPARÊNCIA | PROXIMIDADE 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RIGOR | RESPONSABILIDADE SOCIAL</a:t>
            </a:r>
          </a:p>
          <a:p>
            <a:endParaRPr lang="pt-PT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3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B9B8740-DC64-4071-B2A4-B7DCAE82E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22539"/>
              </p:ext>
            </p:extLst>
          </p:nvPr>
        </p:nvGraphicFramePr>
        <p:xfrm>
          <a:off x="1052514" y="2123943"/>
          <a:ext cx="10086972" cy="382228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957880">
                  <a:extLst>
                    <a:ext uri="{9D8B030D-6E8A-4147-A177-3AD203B41FA5}">
                      <a16:colId xmlns:a16="http://schemas.microsoft.com/office/drawing/2014/main" val="3249796752"/>
                    </a:ext>
                  </a:extLst>
                </a:gridCol>
                <a:gridCol w="3147645">
                  <a:extLst>
                    <a:ext uri="{9D8B030D-6E8A-4147-A177-3AD203B41FA5}">
                      <a16:colId xmlns:a16="http://schemas.microsoft.com/office/drawing/2014/main" val="74443866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2583403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86633978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4017002831"/>
                    </a:ext>
                  </a:extLst>
                </a:gridCol>
                <a:gridCol w="1609722">
                  <a:extLst>
                    <a:ext uri="{9D8B030D-6E8A-4147-A177-3AD203B41FA5}">
                      <a16:colId xmlns:a16="http://schemas.microsoft.com/office/drawing/2014/main" val="2301537461"/>
                    </a:ext>
                  </a:extLst>
                </a:gridCol>
              </a:tblGrid>
              <a:tr h="3158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Sócios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2017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2018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2019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%_2017/2019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4581638"/>
                  </a:ext>
                </a:extLst>
              </a:tr>
              <a:tr h="36559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dirty="0">
                          <a:effectLst/>
                        </a:rPr>
                        <a:t>Entradas</a:t>
                      </a:r>
                      <a:endParaRPr lang="pt-PT" sz="2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Admitidos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747</a:t>
                      </a:r>
                      <a:endParaRPr lang="pt-P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727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740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-0,94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2605570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Readmitidos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6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17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16,67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981395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Total de entradas</a:t>
                      </a:r>
                      <a:endParaRPr lang="pt-PT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753</a:t>
                      </a:r>
                      <a:endParaRPr lang="pt-PT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744</a:t>
                      </a:r>
                      <a:endParaRPr lang="pt-PT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747</a:t>
                      </a:r>
                      <a:endParaRPr lang="pt-P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-0,80</a:t>
                      </a:r>
                      <a:endParaRPr lang="pt-PT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4174080"/>
                  </a:ext>
                </a:extLst>
              </a:tr>
              <a:tr h="348978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2000" dirty="0">
                          <a:effectLst/>
                        </a:rPr>
                        <a:t>Saídas</a:t>
                      </a:r>
                      <a:endParaRPr lang="pt-PT" sz="2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Eliminados: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948718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Por incumprimento a)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82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107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99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20,73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2373991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A pedido do sócio b)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243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258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334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37,45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46966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Total Eliminados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325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365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433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32,23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3843250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Falecidos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742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823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829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11,73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428642"/>
                  </a:ext>
                </a:extLst>
              </a:tr>
              <a:tr h="34897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Total Eliminados + Falecidos</a:t>
                      </a:r>
                      <a:endParaRPr lang="pt-PT" sz="16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1.067</a:t>
                      </a:r>
                      <a:endParaRPr lang="pt-PT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1.188</a:t>
                      </a:r>
                      <a:endParaRPr lang="pt-PT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1.262</a:t>
                      </a:r>
                      <a:endParaRPr lang="pt-P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18,28</a:t>
                      </a:r>
                      <a:endParaRPr lang="pt-PT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2745667"/>
                  </a:ext>
                </a:extLst>
              </a:tr>
              <a:tr h="3489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6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>
                          <a:effectLst/>
                        </a:rPr>
                        <a:t>Existentes</a:t>
                      </a:r>
                      <a:endParaRPr lang="pt-PT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48.659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48.215</a:t>
                      </a:r>
                      <a:endParaRPr lang="pt-PT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47.700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PT" sz="1400" dirty="0">
                          <a:effectLst/>
                        </a:rPr>
                        <a:t>-1,97</a:t>
                      </a:r>
                      <a:endParaRPr lang="pt-PT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4006951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9BE20FD7-B683-48A8-AD5D-9C9F1D8BF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2" y="6226651"/>
            <a:ext cx="1498435" cy="47019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4B054A2-9ADC-46D0-AD04-2E998F7100B1}"/>
              </a:ext>
            </a:extLst>
          </p:cNvPr>
          <p:cNvSpPr txBox="1">
            <a:spLocks/>
          </p:cNvSpPr>
          <p:nvPr/>
        </p:nvSpPr>
        <p:spPr>
          <a:xfrm>
            <a:off x="211407" y="911774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Análise do triénio 2017/2019</a:t>
            </a:r>
          </a:p>
        </p:txBody>
      </p:sp>
    </p:spTree>
    <p:extLst>
      <p:ext uri="{BB962C8B-B14F-4D97-AF65-F5344CB8AC3E}">
        <p14:creationId xmlns:p14="http://schemas.microsoft.com/office/powerpoint/2010/main" val="344073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93F015-BB50-44B2-BB57-191A68915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1855" y="2493613"/>
            <a:ext cx="4036334" cy="2387600"/>
          </a:xfrm>
        </p:spPr>
        <p:txBody>
          <a:bodyPr anchor="t">
            <a:normAutofit fontScale="90000"/>
          </a:bodyPr>
          <a:lstStyle/>
          <a:p>
            <a:r>
              <a:rPr lang="pt-PT" sz="5400" b="1" dirty="0">
                <a:latin typeface="Fira Sans Extra Condensed Medium" panose="020B0604020202020204" charset="0"/>
              </a:rPr>
              <a:t>Benefícios usufruídos </a:t>
            </a:r>
            <a:br>
              <a:rPr lang="pt-PT" sz="5400" b="1" dirty="0">
                <a:latin typeface="Fira Sans Extra Condensed Medium" panose="020B0604020202020204" charset="0"/>
              </a:rPr>
            </a:br>
            <a:r>
              <a:rPr lang="pt-PT" sz="5400" b="1" dirty="0">
                <a:latin typeface="Fira Sans Extra Condensed Medium" panose="020B0604020202020204" charset="0"/>
              </a:rPr>
              <a:t>pelos sócios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m 18" descr="Uma imagem com homem, rua&#10;&#10;Descrição gerada automaticamente">
            <a:extLst>
              <a:ext uri="{FF2B5EF4-FFF2-40B4-BE49-F238E27FC236}">
                <a16:creationId xmlns:a16="http://schemas.microsoft.com/office/drawing/2014/main" id="{F805BB3A-F18C-4C59-9A7A-977556BEE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1" b="1493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ítulo 2">
            <a:extLst>
              <a:ext uri="{FF2B5EF4-FFF2-40B4-BE49-F238E27FC236}">
                <a16:creationId xmlns:a16="http://schemas.microsoft.com/office/drawing/2014/main" id="{97A2960F-E7AB-4955-AF96-BDE9B27060A1}"/>
              </a:ext>
            </a:extLst>
          </p:cNvPr>
          <p:cNvSpPr txBox="1">
            <a:spLocks/>
          </p:cNvSpPr>
          <p:nvPr/>
        </p:nvSpPr>
        <p:spPr>
          <a:xfrm>
            <a:off x="1520369" y="5030274"/>
            <a:ext cx="9144000" cy="9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60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961B38D-E406-4C16-A3EF-86DFE748C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09" y="5731323"/>
            <a:ext cx="2146227" cy="6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722;p27">
            <a:extLst>
              <a:ext uri="{FF2B5EF4-FFF2-40B4-BE49-F238E27FC236}">
                <a16:creationId xmlns:a16="http://schemas.microsoft.com/office/drawing/2014/main" id="{BE37A553-7A8D-498F-B731-2B0C899D34CF}"/>
              </a:ext>
            </a:extLst>
          </p:cNvPr>
          <p:cNvGrpSpPr/>
          <p:nvPr/>
        </p:nvGrpSpPr>
        <p:grpSpPr>
          <a:xfrm>
            <a:off x="5975651" y="5184329"/>
            <a:ext cx="2850234" cy="1201318"/>
            <a:chOff x="4321668" y="2997324"/>
            <a:chExt cx="2162879" cy="765000"/>
          </a:xfrm>
        </p:grpSpPr>
        <p:sp>
          <p:nvSpPr>
            <p:cNvPr id="97" name="Google Shape;723;p27">
              <a:extLst>
                <a:ext uri="{FF2B5EF4-FFF2-40B4-BE49-F238E27FC236}">
                  <a16:creationId xmlns:a16="http://schemas.microsoft.com/office/drawing/2014/main" id="{874EF185-3142-49F5-B295-2BDE5846E075}"/>
                </a:ext>
              </a:extLst>
            </p:cNvPr>
            <p:cNvSpPr txBox="1"/>
            <p:nvPr/>
          </p:nvSpPr>
          <p:spPr>
            <a:xfrm>
              <a:off x="4599947" y="2997324"/>
              <a:ext cx="1884600" cy="7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000" dirty="0">
                  <a:latin typeface="Roboto"/>
                  <a:ea typeface="Roboto"/>
                  <a:cs typeface="Roboto"/>
                  <a:sym typeface="Roboto"/>
                </a:rPr>
                <a:t>Decréscimo de</a:t>
              </a:r>
              <a:endParaRPr sz="20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" name="Google Shape;724;p27">
              <a:extLst>
                <a:ext uri="{FF2B5EF4-FFF2-40B4-BE49-F238E27FC236}">
                  <a16:creationId xmlns:a16="http://schemas.microsoft.com/office/drawing/2014/main" id="{9181D13B-E2DD-408B-9C3A-4975D88F2B11}"/>
                </a:ext>
              </a:extLst>
            </p:cNvPr>
            <p:cNvSpPr txBox="1"/>
            <p:nvPr/>
          </p:nvSpPr>
          <p:spPr>
            <a:xfrm>
              <a:off x="4321668" y="3293858"/>
              <a:ext cx="1884600" cy="354600"/>
            </a:xfrm>
            <a:prstGeom prst="rect">
              <a:avLst/>
            </a:prstGeom>
            <a:noFill/>
            <a:ln>
              <a:solidFill>
                <a:srgbClr val="0099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2400" dirty="0">
                  <a:solidFill>
                    <a:srgbClr val="009999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552.872,05€</a:t>
              </a:r>
              <a:endParaRPr sz="2400" dirty="0">
                <a:solidFill>
                  <a:srgbClr val="00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75" y="1514475"/>
            <a:ext cx="8124825" cy="4662488"/>
          </a:xfrm>
        </p:spPr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75" name="Imagem 74">
            <a:extLst>
              <a:ext uri="{FF2B5EF4-FFF2-40B4-BE49-F238E27FC236}">
                <a16:creationId xmlns:a16="http://schemas.microsoft.com/office/drawing/2014/main" id="{4011EA6A-DAF2-4E1F-90AC-F4CF18E9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605" y="1484601"/>
            <a:ext cx="4994832" cy="5231924"/>
          </a:xfrm>
          <a:prstGeom prst="rect">
            <a:avLst/>
          </a:prstGeom>
        </p:spPr>
      </p:pic>
      <p:pic>
        <p:nvPicPr>
          <p:cNvPr id="100" name="Imagem 99" descr="Uma imagem com pessoa, interior, sentado, mulher&#10;&#10;Descrição gerada automaticamente">
            <a:extLst>
              <a:ext uri="{FF2B5EF4-FFF2-40B4-BE49-F238E27FC236}">
                <a16:creationId xmlns:a16="http://schemas.microsoft.com/office/drawing/2014/main" id="{5339F63A-C225-46C8-B1AE-5FE54F4FD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06" y="1544349"/>
            <a:ext cx="3108325" cy="466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1" name="Título 1">
            <a:extLst>
              <a:ext uri="{FF2B5EF4-FFF2-40B4-BE49-F238E27FC236}">
                <a16:creationId xmlns:a16="http://schemas.microsoft.com/office/drawing/2014/main" id="{26A5BC46-0484-4517-B2FE-FEC26B362EEC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Reembolso de vencimentos perdidos por motivo de doença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ABCA17D-3049-40AA-8BA4-05C956C26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pic>
        <p:nvPicPr>
          <p:cNvPr id="4" name="Gráfico 3" descr="Estetoscópio">
            <a:extLst>
              <a:ext uri="{FF2B5EF4-FFF2-40B4-BE49-F238E27FC236}">
                <a16:creationId xmlns:a16="http://schemas.microsoft.com/office/drawing/2014/main" id="{D73B199F-B450-45A7-9DE0-ADA4BDE6E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7419" y="2414939"/>
            <a:ext cx="467755" cy="467755"/>
          </a:xfrm>
          <a:prstGeom prst="rect">
            <a:avLst/>
          </a:prstGeom>
        </p:spPr>
      </p:pic>
      <p:pic>
        <p:nvPicPr>
          <p:cNvPr id="6" name="Gráfico 5" descr="Tendência descendente">
            <a:extLst>
              <a:ext uri="{FF2B5EF4-FFF2-40B4-BE49-F238E27FC236}">
                <a16:creationId xmlns:a16="http://schemas.microsoft.com/office/drawing/2014/main" id="{704B45AF-C6A1-4315-A2CA-62DF29160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2021" y="48187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8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798" y="2860811"/>
            <a:ext cx="3669939" cy="1634750"/>
          </a:xfrm>
        </p:spPr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8B5D48-7823-464B-BC6B-8969C387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7" y="279379"/>
            <a:ext cx="11769186" cy="60482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Bolsas de Estudo e Sénior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1028" name="Picture 4" descr="Foto profissional grátis de alegre, aluno, alunos">
            <a:extLst>
              <a:ext uri="{FF2B5EF4-FFF2-40B4-BE49-F238E27FC236}">
                <a16:creationId xmlns:a16="http://schemas.microsoft.com/office/drawing/2014/main" id="{A036E895-F821-46C7-A5BB-8950EB74B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r="2555" b="7873"/>
          <a:stretch/>
        </p:blipFill>
        <p:spPr bwMode="auto">
          <a:xfrm>
            <a:off x="630786" y="2389948"/>
            <a:ext cx="3906982" cy="2576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Foto profissional grátis de adultos, afeição, alegre">
            <a:extLst>
              <a:ext uri="{FF2B5EF4-FFF2-40B4-BE49-F238E27FC236}">
                <a16:creationId xmlns:a16="http://schemas.microsoft.com/office/drawing/2014/main" id="{F9F0313F-9CA7-459B-873C-CFA91F98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239" y="2389948"/>
            <a:ext cx="3754975" cy="2576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96EC9EC-5AD1-4953-8693-C2C20AF2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012" y="1139971"/>
            <a:ext cx="5673976" cy="5438650"/>
          </a:xfrm>
          <a:prstGeom prst="rect">
            <a:avLst/>
          </a:prstGeom>
        </p:spPr>
      </p:pic>
      <p:pic>
        <p:nvPicPr>
          <p:cNvPr id="100" name="Imagem 99">
            <a:extLst>
              <a:ext uri="{FF2B5EF4-FFF2-40B4-BE49-F238E27FC236}">
                <a16:creationId xmlns:a16="http://schemas.microsoft.com/office/drawing/2014/main" id="{47C9B98F-B2A4-48C9-B9F7-5F1C7EFE04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pic>
        <p:nvPicPr>
          <p:cNvPr id="6" name="Gráfico 5" descr="Capelo">
            <a:extLst>
              <a:ext uri="{FF2B5EF4-FFF2-40B4-BE49-F238E27FC236}">
                <a16:creationId xmlns:a16="http://schemas.microsoft.com/office/drawing/2014/main" id="{D23A7412-508A-4A16-A5DF-0222A6112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5685" y="2102782"/>
            <a:ext cx="528915" cy="528915"/>
          </a:xfrm>
          <a:prstGeom prst="rect">
            <a:avLst/>
          </a:prstGeom>
        </p:spPr>
      </p:pic>
      <p:pic>
        <p:nvPicPr>
          <p:cNvPr id="8" name="Gráfico 7" descr="Mulher com uma bengala">
            <a:extLst>
              <a:ext uri="{FF2B5EF4-FFF2-40B4-BE49-F238E27FC236}">
                <a16:creationId xmlns:a16="http://schemas.microsoft.com/office/drawing/2014/main" id="{D0FAFDD8-205F-4C02-AF26-50C0944CF8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41616" y="2116863"/>
            <a:ext cx="443605" cy="4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5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54BF7371-8378-43AF-AE5A-BDEF02C7C6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38796"/>
              </p:ext>
            </p:extLst>
          </p:nvPr>
        </p:nvGraphicFramePr>
        <p:xfrm>
          <a:off x="7020834" y="37418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EC527FCE-540A-47FD-8BE6-73B925B910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193945"/>
              </p:ext>
            </p:extLst>
          </p:nvPr>
        </p:nvGraphicFramePr>
        <p:xfrm>
          <a:off x="6869013" y="363584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" name="TextBox 37">
            <a:extLst>
              <a:ext uri="{FF2B5EF4-FFF2-40B4-BE49-F238E27FC236}">
                <a16:creationId xmlns:a16="http://schemas.microsoft.com/office/drawing/2014/main" id="{A756CFAB-9E0F-4D00-821B-5464B5D9F713}"/>
              </a:ext>
            </a:extLst>
          </p:cNvPr>
          <p:cNvSpPr txBox="1"/>
          <p:nvPr/>
        </p:nvSpPr>
        <p:spPr>
          <a:xfrm>
            <a:off x="4334064" y="4595564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spc="0" baseline="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  <a:sym typeface="Calibri"/>
                <a:rtl val="0"/>
              </a:rPr>
              <a:t>+ 0,39%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879072FB-A560-41E8-B0D2-E81FA725A90A}"/>
              </a:ext>
            </a:extLst>
          </p:cNvPr>
          <p:cNvSpPr txBox="1">
            <a:spLocks/>
          </p:cNvSpPr>
          <p:nvPr/>
        </p:nvSpPr>
        <p:spPr>
          <a:xfrm>
            <a:off x="211407" y="279379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Centros de Lazer – Taxa de ocupação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3F1BFDF8-7BA9-47C7-A04A-BCA427CDC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59" name="TextBox 37">
            <a:extLst>
              <a:ext uri="{FF2B5EF4-FFF2-40B4-BE49-F238E27FC236}">
                <a16:creationId xmlns:a16="http://schemas.microsoft.com/office/drawing/2014/main" id="{85F69903-DFAF-4D85-A2C0-998CB4A6B27D}"/>
              </a:ext>
            </a:extLst>
          </p:cNvPr>
          <p:cNvSpPr txBox="1"/>
          <p:nvPr/>
        </p:nvSpPr>
        <p:spPr>
          <a:xfrm>
            <a:off x="2073475" y="4499699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spc="0" baseline="0" dirty="0">
                <a:solidFill>
                  <a:schemeClr val="accent2"/>
                </a:solidFill>
                <a:latin typeface="Calibri"/>
                <a:cs typeface="Calibri"/>
                <a:sym typeface="Calibri"/>
                <a:rtl val="0"/>
              </a:rPr>
              <a:t>43,71%</a:t>
            </a:r>
          </a:p>
        </p:txBody>
      </p:sp>
      <p:graphicFrame>
        <p:nvGraphicFramePr>
          <p:cNvPr id="61" name="Gráfico 60">
            <a:extLst>
              <a:ext uri="{FF2B5EF4-FFF2-40B4-BE49-F238E27FC236}">
                <a16:creationId xmlns:a16="http://schemas.microsoft.com/office/drawing/2014/main" id="{C731D13B-7C03-444A-A144-3E40334F6B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149981"/>
              </p:ext>
            </p:extLst>
          </p:nvPr>
        </p:nvGraphicFramePr>
        <p:xfrm>
          <a:off x="5607508" y="61245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TextBox 43">
            <a:extLst>
              <a:ext uri="{FF2B5EF4-FFF2-40B4-BE49-F238E27FC236}">
                <a16:creationId xmlns:a16="http://schemas.microsoft.com/office/drawing/2014/main" id="{81C510E2-D53C-427E-9572-B10624D634C1}"/>
              </a:ext>
            </a:extLst>
          </p:cNvPr>
          <p:cNvSpPr txBox="1"/>
          <p:nvPr/>
        </p:nvSpPr>
        <p:spPr>
          <a:xfrm>
            <a:off x="8104676" y="4486035"/>
            <a:ext cx="185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>
                <a:solidFill>
                  <a:schemeClr val="accent5"/>
                </a:solidFill>
                <a:cs typeface="Calibri"/>
                <a:sym typeface="Calibri"/>
                <a:rtl val="0"/>
              </a:rPr>
              <a:t>52,88 %</a:t>
            </a:r>
            <a:endParaRPr lang="en-US" sz="3600" spc="0" baseline="0" dirty="0">
              <a:solidFill>
                <a:schemeClr val="accent5"/>
              </a:solidFill>
              <a:latin typeface="Calibri"/>
              <a:cs typeface="Calibri"/>
              <a:sym typeface="Calibri"/>
              <a:rtl val="0"/>
            </a:endParaRPr>
          </a:p>
        </p:txBody>
      </p:sp>
      <p:sp>
        <p:nvSpPr>
          <p:cNvPr id="82" name="TextBox 37">
            <a:extLst>
              <a:ext uri="{FF2B5EF4-FFF2-40B4-BE49-F238E27FC236}">
                <a16:creationId xmlns:a16="http://schemas.microsoft.com/office/drawing/2014/main" id="{B062EC31-5A01-4A87-A933-A54E85E88614}"/>
              </a:ext>
            </a:extLst>
          </p:cNvPr>
          <p:cNvSpPr txBox="1"/>
          <p:nvPr/>
        </p:nvSpPr>
        <p:spPr>
          <a:xfrm>
            <a:off x="10668798" y="4545782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  <a:sym typeface="Calibri"/>
                <a:rtl val="0"/>
              </a:rPr>
              <a:t>-</a:t>
            </a:r>
            <a:r>
              <a:rPr lang="en-US" sz="2400" spc="0" baseline="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  <a:sym typeface="Calibri"/>
                <a:rtl val="0"/>
              </a:rPr>
              <a:t> 3,89%</a:t>
            </a:r>
          </a:p>
        </p:txBody>
      </p:sp>
      <p:grpSp>
        <p:nvGrpSpPr>
          <p:cNvPr id="60" name="Google Shape;653;p26">
            <a:extLst>
              <a:ext uri="{FF2B5EF4-FFF2-40B4-BE49-F238E27FC236}">
                <a16:creationId xmlns:a16="http://schemas.microsoft.com/office/drawing/2014/main" id="{8D8B00AC-F71F-462E-99D1-350B87CC2F55}"/>
              </a:ext>
            </a:extLst>
          </p:cNvPr>
          <p:cNvGrpSpPr/>
          <p:nvPr/>
        </p:nvGrpSpPr>
        <p:grpSpPr>
          <a:xfrm>
            <a:off x="621815" y="4256766"/>
            <a:ext cx="3703926" cy="1132200"/>
            <a:chOff x="710274" y="1456476"/>
            <a:chExt cx="3703926" cy="1132200"/>
          </a:xfrm>
        </p:grpSpPr>
        <p:sp>
          <p:nvSpPr>
            <p:cNvPr id="64" name="Google Shape;654;p26">
              <a:extLst>
                <a:ext uri="{FF2B5EF4-FFF2-40B4-BE49-F238E27FC236}">
                  <a16:creationId xmlns:a16="http://schemas.microsoft.com/office/drawing/2014/main" id="{14E5CDC0-1020-42FB-8438-59B2C1E45EFE}"/>
                </a:ext>
              </a:extLst>
            </p:cNvPr>
            <p:cNvSpPr/>
            <p:nvPr/>
          </p:nvSpPr>
          <p:spPr>
            <a:xfrm>
              <a:off x="1364700" y="1531938"/>
              <a:ext cx="3049500" cy="981300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5;p26">
              <a:extLst>
                <a:ext uri="{FF2B5EF4-FFF2-40B4-BE49-F238E27FC236}">
                  <a16:creationId xmlns:a16="http://schemas.microsoft.com/office/drawing/2014/main" id="{9E091FA4-E562-4BEF-9039-34FEB69EEDAD}"/>
                </a:ext>
              </a:extLst>
            </p:cNvPr>
            <p:cNvSpPr/>
            <p:nvPr/>
          </p:nvSpPr>
          <p:spPr>
            <a:xfrm>
              <a:off x="710274" y="1456476"/>
              <a:ext cx="1307100" cy="1132200"/>
            </a:xfrm>
            <a:prstGeom prst="hexagon">
              <a:avLst>
                <a:gd name="adj" fmla="val 28729"/>
                <a:gd name="vf" fmla="val 115470"/>
              </a:avLst>
            </a:prstGeom>
            <a:solidFill>
              <a:srgbClr val="FBB83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8;p26">
              <a:extLst>
                <a:ext uri="{FF2B5EF4-FFF2-40B4-BE49-F238E27FC236}">
                  <a16:creationId xmlns:a16="http://schemas.microsoft.com/office/drawing/2014/main" id="{279F8D69-B15C-48C5-A131-CF2AF8C1F9D0}"/>
                </a:ext>
              </a:extLst>
            </p:cNvPr>
            <p:cNvSpPr txBox="1"/>
            <p:nvPr/>
          </p:nvSpPr>
          <p:spPr>
            <a:xfrm>
              <a:off x="938500" y="1831611"/>
              <a:ext cx="20796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dirty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2019</a:t>
              </a:r>
              <a:endParaRPr sz="1700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6" name="Google Shape;656;p26">
              <a:extLst>
                <a:ext uri="{FF2B5EF4-FFF2-40B4-BE49-F238E27FC236}">
                  <a16:creationId xmlns:a16="http://schemas.microsoft.com/office/drawing/2014/main" id="{5BE4FF8D-4A0D-4268-B80C-254935298E21}"/>
                </a:ext>
              </a:extLst>
            </p:cNvPr>
            <p:cNvSpPr/>
            <p:nvPr/>
          </p:nvSpPr>
          <p:spPr>
            <a:xfrm>
              <a:off x="883425" y="1606475"/>
              <a:ext cx="960900" cy="832200"/>
            </a:xfrm>
            <a:prstGeom prst="hexagon">
              <a:avLst>
                <a:gd name="adj" fmla="val 28729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26ABC97-F09E-49E3-B653-41AE4CDA3B34}"/>
              </a:ext>
            </a:extLst>
          </p:cNvPr>
          <p:cNvSpPr txBox="1"/>
          <p:nvPr/>
        </p:nvSpPr>
        <p:spPr>
          <a:xfrm>
            <a:off x="4041848" y="5903751"/>
            <a:ext cx="74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2019</a:t>
            </a:r>
          </a:p>
        </p:txBody>
      </p:sp>
      <p:grpSp>
        <p:nvGrpSpPr>
          <p:cNvPr id="77" name="Google Shape;653;p26">
            <a:extLst>
              <a:ext uri="{FF2B5EF4-FFF2-40B4-BE49-F238E27FC236}">
                <a16:creationId xmlns:a16="http://schemas.microsoft.com/office/drawing/2014/main" id="{531B5C2C-DAEB-445B-B0A7-5321F23816EC}"/>
              </a:ext>
            </a:extLst>
          </p:cNvPr>
          <p:cNvGrpSpPr/>
          <p:nvPr/>
        </p:nvGrpSpPr>
        <p:grpSpPr>
          <a:xfrm>
            <a:off x="6975837" y="4199127"/>
            <a:ext cx="3703926" cy="1132200"/>
            <a:chOff x="710274" y="1456476"/>
            <a:chExt cx="3703926" cy="1132200"/>
          </a:xfrm>
        </p:grpSpPr>
        <p:sp>
          <p:nvSpPr>
            <p:cNvPr id="85" name="Google Shape;654;p26">
              <a:extLst>
                <a:ext uri="{FF2B5EF4-FFF2-40B4-BE49-F238E27FC236}">
                  <a16:creationId xmlns:a16="http://schemas.microsoft.com/office/drawing/2014/main" id="{DEDF2B47-1AAF-4C5A-A9B4-3E4BA559C160}"/>
                </a:ext>
              </a:extLst>
            </p:cNvPr>
            <p:cNvSpPr/>
            <p:nvPr/>
          </p:nvSpPr>
          <p:spPr>
            <a:xfrm>
              <a:off x="1364700" y="1531938"/>
              <a:ext cx="3049500" cy="981300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5;p26">
              <a:extLst>
                <a:ext uri="{FF2B5EF4-FFF2-40B4-BE49-F238E27FC236}">
                  <a16:creationId xmlns:a16="http://schemas.microsoft.com/office/drawing/2014/main" id="{7F536D2A-6622-4D50-9541-01A424D540EB}"/>
                </a:ext>
              </a:extLst>
            </p:cNvPr>
            <p:cNvSpPr/>
            <p:nvPr/>
          </p:nvSpPr>
          <p:spPr>
            <a:xfrm>
              <a:off x="710274" y="1456476"/>
              <a:ext cx="1307100" cy="1132200"/>
            </a:xfrm>
            <a:prstGeom prst="hexagon">
              <a:avLst>
                <a:gd name="adj" fmla="val 28729"/>
                <a:gd name="vf" fmla="val 115470"/>
              </a:avLst>
            </a:prstGeom>
            <a:solidFill>
              <a:srgbClr val="FBB831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;p26">
              <a:extLst>
                <a:ext uri="{FF2B5EF4-FFF2-40B4-BE49-F238E27FC236}">
                  <a16:creationId xmlns:a16="http://schemas.microsoft.com/office/drawing/2014/main" id="{5C31DCDB-BECD-4194-ACEB-E74B6835D817}"/>
                </a:ext>
              </a:extLst>
            </p:cNvPr>
            <p:cNvSpPr/>
            <p:nvPr/>
          </p:nvSpPr>
          <p:spPr>
            <a:xfrm>
              <a:off x="883425" y="1606475"/>
              <a:ext cx="960900" cy="832200"/>
            </a:xfrm>
            <a:prstGeom prst="hexagon">
              <a:avLst>
                <a:gd name="adj" fmla="val 28729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Imagem 17" descr="Uma imagem com exterior, água, natação, piscina&#10;&#10;Descrição gerada automaticamente">
            <a:extLst>
              <a:ext uri="{FF2B5EF4-FFF2-40B4-BE49-F238E27FC236}">
                <a16:creationId xmlns:a16="http://schemas.microsoft.com/office/drawing/2014/main" id="{29F6E555-0AE8-4576-8156-01D2A7A98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6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77" y="1036607"/>
            <a:ext cx="4412957" cy="2934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m 24" descr="Uma imagem com mesa, prato, alimentação, interior&#10;&#10;Descrição gerada automaticamente">
            <a:extLst>
              <a:ext uri="{FF2B5EF4-FFF2-40B4-BE49-F238E27FC236}">
                <a16:creationId xmlns:a16="http://schemas.microsoft.com/office/drawing/2014/main" id="{4F4095C1-30FE-427D-89A7-860CAF174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1033969"/>
            <a:ext cx="4476841" cy="297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" name="TextBox 37">
            <a:extLst>
              <a:ext uri="{FF2B5EF4-FFF2-40B4-BE49-F238E27FC236}">
                <a16:creationId xmlns:a16="http://schemas.microsoft.com/office/drawing/2014/main" id="{C16F10B3-3703-4A1C-A101-F9441BA61A56}"/>
              </a:ext>
            </a:extLst>
          </p:cNvPr>
          <p:cNvSpPr txBox="1"/>
          <p:nvPr/>
        </p:nvSpPr>
        <p:spPr>
          <a:xfrm>
            <a:off x="1008382" y="5576724"/>
            <a:ext cx="353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spc="0" baseline="0" dirty="0">
                <a:solidFill>
                  <a:schemeClr val="accent2"/>
                </a:solidFill>
                <a:latin typeface="Calibri"/>
                <a:cs typeface="Calibri"/>
                <a:sym typeface="Calibri"/>
                <a:rtl val="0"/>
              </a:rPr>
              <a:t>Quinta de Sta. </a:t>
            </a:r>
            <a:r>
              <a:rPr lang="en-US" sz="3600" spc="0" baseline="0" dirty="0" err="1">
                <a:solidFill>
                  <a:schemeClr val="accent2"/>
                </a:solidFill>
                <a:latin typeface="Calibri"/>
                <a:cs typeface="Calibri"/>
                <a:sym typeface="Calibri"/>
                <a:rtl val="0"/>
              </a:rPr>
              <a:t>Iria</a:t>
            </a:r>
            <a:endParaRPr lang="en-US" sz="3600" spc="0" baseline="0" dirty="0">
              <a:solidFill>
                <a:schemeClr val="accent2"/>
              </a:solidFill>
              <a:latin typeface="Calibri"/>
              <a:cs typeface="Calibri"/>
              <a:sym typeface="Calibri"/>
              <a:rtl val="0"/>
            </a:endParaRPr>
          </a:p>
        </p:txBody>
      </p:sp>
      <p:sp>
        <p:nvSpPr>
          <p:cNvPr id="90" name="TextBox 43">
            <a:extLst>
              <a:ext uri="{FF2B5EF4-FFF2-40B4-BE49-F238E27FC236}">
                <a16:creationId xmlns:a16="http://schemas.microsoft.com/office/drawing/2014/main" id="{F4EAF820-7779-4DAD-AC85-E28251FE3CFF}"/>
              </a:ext>
            </a:extLst>
          </p:cNvPr>
          <p:cNvSpPr txBox="1"/>
          <p:nvPr/>
        </p:nvSpPr>
        <p:spPr>
          <a:xfrm>
            <a:off x="5341358" y="5593663"/>
            <a:ext cx="594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>
                <a:solidFill>
                  <a:schemeClr val="accent5"/>
                </a:solidFill>
                <a:cs typeface="Calibri"/>
                <a:sym typeface="Calibri"/>
                <a:rtl val="0"/>
              </a:rPr>
              <a:t>C. L. da Praia do Vau</a:t>
            </a:r>
            <a:endParaRPr lang="en-US" sz="3600" spc="0" baseline="0" dirty="0">
              <a:solidFill>
                <a:schemeClr val="accent5"/>
              </a:solidFill>
              <a:latin typeface="Calibri"/>
              <a:cs typeface="Calibri"/>
              <a:sym typeface="Calibri"/>
              <a:rtl val="0"/>
            </a:endParaRPr>
          </a:p>
        </p:txBody>
      </p:sp>
      <p:pic>
        <p:nvPicPr>
          <p:cNvPr id="28" name="Gráfico 27" descr="Árvore de folha caduca">
            <a:extLst>
              <a:ext uri="{FF2B5EF4-FFF2-40B4-BE49-F238E27FC236}">
                <a16:creationId xmlns:a16="http://schemas.microsoft.com/office/drawing/2014/main" id="{915D5EE5-76C9-4FED-B11B-BFA4647D7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224" y="4476923"/>
            <a:ext cx="734282" cy="734282"/>
          </a:xfrm>
          <a:prstGeom prst="rect">
            <a:avLst/>
          </a:prstGeom>
        </p:spPr>
      </p:pic>
      <p:pic>
        <p:nvPicPr>
          <p:cNvPr id="30" name="Gráfico 29" descr="Guarda-sol">
            <a:extLst>
              <a:ext uri="{FF2B5EF4-FFF2-40B4-BE49-F238E27FC236}">
                <a16:creationId xmlns:a16="http://schemas.microsoft.com/office/drawing/2014/main" id="{59A2AEE8-AE50-4AA0-81E2-814FEB493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634591">
            <a:off x="7311999" y="4389117"/>
            <a:ext cx="682786" cy="682786"/>
          </a:xfrm>
          <a:prstGeom prst="rect">
            <a:avLst/>
          </a:prstGeom>
        </p:spPr>
      </p:pic>
      <p:pic>
        <p:nvPicPr>
          <p:cNvPr id="32" name="Gráfico 31" descr="Tendência de subida">
            <a:extLst>
              <a:ext uri="{FF2B5EF4-FFF2-40B4-BE49-F238E27FC236}">
                <a16:creationId xmlns:a16="http://schemas.microsoft.com/office/drawing/2014/main" id="{05EF21DE-1591-4E23-8EF3-6767F219B3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12477" y="3865941"/>
            <a:ext cx="914400" cy="914400"/>
          </a:xfrm>
          <a:prstGeom prst="rect">
            <a:avLst/>
          </a:prstGeom>
        </p:spPr>
      </p:pic>
      <p:pic>
        <p:nvPicPr>
          <p:cNvPr id="39" name="Gráfico 38" descr="Tendência descendente">
            <a:extLst>
              <a:ext uri="{FF2B5EF4-FFF2-40B4-BE49-F238E27FC236}">
                <a16:creationId xmlns:a16="http://schemas.microsoft.com/office/drawing/2014/main" id="{C1797036-1AD7-46B5-83D5-A03BBFC579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14471" y="38597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21B7D2C7-632D-42C1-94B3-5CFC2B3BD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2D3F7A46-3B57-4E2B-8D88-71A715EDF3EE}"/>
              </a:ext>
            </a:extLst>
          </p:cNvPr>
          <p:cNvSpPr txBox="1">
            <a:spLocks/>
          </p:cNvSpPr>
          <p:nvPr/>
        </p:nvSpPr>
        <p:spPr>
          <a:xfrm>
            <a:off x="0" y="238109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Residências Universitárias_ Taxas de ocupação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F3D476B-3DEF-4DAA-ADF0-B24D75DD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37" y="3429000"/>
            <a:ext cx="6631497" cy="3191355"/>
          </a:xfrm>
          <a:prstGeom prst="rect">
            <a:avLst/>
          </a:prstGeom>
        </p:spPr>
      </p:pic>
      <p:pic>
        <p:nvPicPr>
          <p:cNvPr id="12" name="Imagem 11" descr="Uma imagem com interior, mesa, sala, teto&#10;&#10;Descrição gerada automaticamente">
            <a:extLst>
              <a:ext uri="{FF2B5EF4-FFF2-40B4-BE49-F238E27FC236}">
                <a16:creationId xmlns:a16="http://schemas.microsoft.com/office/drawing/2014/main" id="{5AB7D05D-237D-483F-A07A-F1532A2DA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86" y="1198012"/>
            <a:ext cx="3355407" cy="223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m 15" descr="Uma imagem com janela, interior, vivo, sala&#10;&#10;Descrição gerada automaticamente">
            <a:extLst>
              <a:ext uri="{FF2B5EF4-FFF2-40B4-BE49-F238E27FC236}">
                <a16:creationId xmlns:a16="http://schemas.microsoft.com/office/drawing/2014/main" id="{5598321F-FAA7-45E5-829E-7E8312B45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66" y="1198011"/>
            <a:ext cx="3355407" cy="223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áfico 4" descr="Livros">
            <a:extLst>
              <a:ext uri="{FF2B5EF4-FFF2-40B4-BE49-F238E27FC236}">
                <a16:creationId xmlns:a16="http://schemas.microsoft.com/office/drawing/2014/main" id="{2046C7BA-3951-4BC7-B7FE-D67D9701A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9178" y="4460081"/>
            <a:ext cx="390525" cy="390525"/>
          </a:xfrm>
          <a:prstGeom prst="rect">
            <a:avLst/>
          </a:prstGeom>
        </p:spPr>
      </p:pic>
      <p:pic>
        <p:nvPicPr>
          <p:cNvPr id="11" name="Gráfico 10" descr="Livros">
            <a:extLst>
              <a:ext uri="{FF2B5EF4-FFF2-40B4-BE49-F238E27FC236}">
                <a16:creationId xmlns:a16="http://schemas.microsoft.com/office/drawing/2014/main" id="{7A6931E4-4E0B-4F1D-B17D-EAC6FFA7CC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3403" y="4460080"/>
            <a:ext cx="390525" cy="390525"/>
          </a:xfrm>
          <a:prstGeom prst="rect">
            <a:avLst/>
          </a:prstGeom>
        </p:spPr>
      </p:pic>
      <p:pic>
        <p:nvPicPr>
          <p:cNvPr id="7" name="Gráfico 6" descr="Tendência descendente">
            <a:extLst>
              <a:ext uri="{FF2B5EF4-FFF2-40B4-BE49-F238E27FC236}">
                <a16:creationId xmlns:a16="http://schemas.microsoft.com/office/drawing/2014/main" id="{3737190B-0CEA-4F8A-AD61-FC61D2D8E2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42232" y="4850605"/>
            <a:ext cx="914400" cy="914400"/>
          </a:xfrm>
          <a:prstGeom prst="rect">
            <a:avLst/>
          </a:prstGeom>
        </p:spPr>
      </p:pic>
      <p:pic>
        <p:nvPicPr>
          <p:cNvPr id="10" name="Gráfico 9" descr="Tendência de subida">
            <a:extLst>
              <a:ext uri="{FF2B5EF4-FFF2-40B4-BE49-F238E27FC236}">
                <a16:creationId xmlns:a16="http://schemas.microsoft.com/office/drawing/2014/main" id="{586383E7-B284-4E93-A080-E99E52288F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56474" y="48506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6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B2ED59-5C87-4BBE-870F-0356F353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CA00D0E-7C7D-4090-9554-E6DBC3CE6ADD}"/>
              </a:ext>
            </a:extLst>
          </p:cNvPr>
          <p:cNvSpPr/>
          <p:nvPr/>
        </p:nvSpPr>
        <p:spPr>
          <a:xfrm>
            <a:off x="4299178" y="20497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PT" dirty="0"/>
            </a:br>
            <a:endParaRPr lang="pt-PT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9E828A28-AD4B-4FB4-84E0-36CBAAB13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80" y="6273083"/>
            <a:ext cx="1498435" cy="470190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13081408-0459-46AC-9AAD-438C2564CC35}"/>
              </a:ext>
            </a:extLst>
          </p:cNvPr>
          <p:cNvSpPr txBox="1">
            <a:spLocks/>
          </p:cNvSpPr>
          <p:nvPr/>
        </p:nvSpPr>
        <p:spPr>
          <a:xfrm>
            <a:off x="211407" y="294316"/>
            <a:ext cx="11769186" cy="604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Extra Condensed Medium" panose="020B0604020202020204" charset="0"/>
              </a:rPr>
              <a:t>Residências Sénior_ Taxas de ocupação</a:t>
            </a:r>
          </a:p>
        </p:txBody>
      </p:sp>
      <p:pic>
        <p:nvPicPr>
          <p:cNvPr id="6" name="Imagem 5" descr="Uma imagem com mesa, de madeira, interior, pessoa&#10;&#10;Descrição gerada automaticamente">
            <a:extLst>
              <a:ext uri="{FF2B5EF4-FFF2-40B4-BE49-F238E27FC236}">
                <a16:creationId xmlns:a16="http://schemas.microsoft.com/office/drawing/2014/main" id="{2547CAA3-346F-42FD-8099-EBAA65F97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"/>
          <a:stretch/>
        </p:blipFill>
        <p:spPr>
          <a:xfrm>
            <a:off x="1116457" y="978313"/>
            <a:ext cx="3513991" cy="245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 descr="Uma imagem com interior, pessoa, mesa, bolo&#10;&#10;Descrição gerada automaticamente">
            <a:extLst>
              <a:ext uri="{FF2B5EF4-FFF2-40B4-BE49-F238E27FC236}">
                <a16:creationId xmlns:a16="http://schemas.microsoft.com/office/drawing/2014/main" id="{11F3739F-F254-442B-8D75-C6757D33F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9847"/>
          <a:stretch/>
        </p:blipFill>
        <p:spPr>
          <a:xfrm>
            <a:off x="6940326" y="978313"/>
            <a:ext cx="3557896" cy="245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áfico 13" descr="Utilizadores">
            <a:extLst>
              <a:ext uri="{FF2B5EF4-FFF2-40B4-BE49-F238E27FC236}">
                <a16:creationId xmlns:a16="http://schemas.microsoft.com/office/drawing/2014/main" id="{442483CC-2EC3-426A-8ECB-118B726C1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0251" y="4478946"/>
            <a:ext cx="474053" cy="474053"/>
          </a:xfrm>
          <a:prstGeom prst="rect">
            <a:avLst/>
          </a:prstGeom>
        </p:spPr>
      </p:pic>
      <p:pic>
        <p:nvPicPr>
          <p:cNvPr id="17" name="Gráfico 16" descr="Utilizadores">
            <a:extLst>
              <a:ext uri="{FF2B5EF4-FFF2-40B4-BE49-F238E27FC236}">
                <a16:creationId xmlns:a16="http://schemas.microsoft.com/office/drawing/2014/main" id="{51401099-B45C-4004-B6EE-FECB4E696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45826" y="4478945"/>
            <a:ext cx="474053" cy="474053"/>
          </a:xfrm>
          <a:prstGeom prst="rect">
            <a:avLst/>
          </a:prstGeom>
        </p:spPr>
      </p:pic>
      <p:pic>
        <p:nvPicPr>
          <p:cNvPr id="19" name="Gráfico 18" descr="Tendência de subida">
            <a:extLst>
              <a:ext uri="{FF2B5EF4-FFF2-40B4-BE49-F238E27FC236}">
                <a16:creationId xmlns:a16="http://schemas.microsoft.com/office/drawing/2014/main" id="{A6510457-F832-405D-8623-2FAE21C12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3452" y="4965287"/>
            <a:ext cx="914400" cy="9144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0D7C60-4E28-48BA-9913-57E437891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2034" y="3369560"/>
            <a:ext cx="7046706" cy="3373713"/>
          </a:xfrm>
          <a:prstGeom prst="rect">
            <a:avLst/>
          </a:prstGeom>
        </p:spPr>
      </p:pic>
      <p:pic>
        <p:nvPicPr>
          <p:cNvPr id="13" name="Gráfico 12" descr="Tendência descendente">
            <a:extLst>
              <a:ext uri="{FF2B5EF4-FFF2-40B4-BE49-F238E27FC236}">
                <a16:creationId xmlns:a16="http://schemas.microsoft.com/office/drawing/2014/main" id="{E905AFD4-BBB1-47E7-8D42-B64769C16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7172" y="49529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518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0049FCBC842B4DAB5DD2335E2C055F" ma:contentTypeVersion="5" ma:contentTypeDescription="Create a new document." ma:contentTypeScope="" ma:versionID="fa935fa62c5505a46235533faa306d89">
  <xsd:schema xmlns:xsd="http://www.w3.org/2001/XMLSchema" xmlns:xs="http://www.w3.org/2001/XMLSchema" xmlns:p="http://schemas.microsoft.com/office/2006/metadata/properties" xmlns:ns3="5ac1d7fc-80db-4fb0-b235-2890b8c766a3" xmlns:ns4="ab0fcb2a-a0a1-4ece-addd-147aaf08225d" targetNamespace="http://schemas.microsoft.com/office/2006/metadata/properties" ma:root="true" ma:fieldsID="19a670d95210fa8475561dff850dbe23" ns3:_="" ns4:_="">
    <xsd:import namespace="5ac1d7fc-80db-4fb0-b235-2890b8c766a3"/>
    <xsd:import namespace="ab0fcb2a-a0a1-4ece-addd-147aaf08225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1d7fc-80db-4fb0-b235-2890b8c766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fcb2a-a0a1-4ece-addd-147aaf0822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F136DA-A0C3-4E4F-8935-F7DEE199927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74BCFF-70BF-4F4C-AADF-942C16051F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10881B-1C4E-4B2A-B734-8E61E503E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c1d7fc-80db-4fb0-b235-2890b8c766a3"/>
    <ds:schemaRef ds:uri="ab0fcb2a-a0a1-4ece-addd-147aaf0822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735</Words>
  <Application>Microsoft Office PowerPoint</Application>
  <PresentationFormat>Ecrã Panorâmico</PresentationFormat>
  <Paragraphs>378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27" baseType="lpstr">
      <vt:lpstr>Tema do Office</vt:lpstr>
      <vt:lpstr>Relatório e Contas 2019</vt:lpstr>
      <vt:lpstr>Movimento associativo </vt:lpstr>
      <vt:lpstr>Apresentação do PowerPoint</vt:lpstr>
      <vt:lpstr>Benefícios usufruídos  pelos sócios</vt:lpstr>
      <vt:lpstr>Apresentação do PowerPoint</vt:lpstr>
      <vt:lpstr>Bolsas de Estudo e Sénior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Evolução das atividades do Cofre</vt:lpstr>
      <vt:lpstr>Apresentação do PowerPoint</vt:lpstr>
      <vt:lpstr>Apresentação do PowerPoint</vt:lpstr>
      <vt:lpstr>Apresentação do PowerPoint</vt:lpstr>
      <vt:lpstr>Apresentação do PowerPoint</vt:lpstr>
      <vt:lpstr>Análise da situação económica  e financeira</vt:lpstr>
      <vt:lpstr>Apresentação do PowerPoint</vt:lpstr>
      <vt:lpstr>Apresentação do PowerPoint</vt:lpstr>
      <vt:lpstr>Apresentação do PowerPoint</vt:lpstr>
      <vt:lpstr>Apresentação do PowerPoint</vt:lpstr>
      <vt:lpstr>Demonstrações  financeiras</vt:lpstr>
      <vt:lpstr>Apresentação do PowerPoint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Relatório e Contas 2019</dc:title>
  <dc:creator>Sonia Ferreira</dc:creator>
  <cp:lastModifiedBy>Sonia Ferreira</cp:lastModifiedBy>
  <cp:revision>38</cp:revision>
  <dcterms:created xsi:type="dcterms:W3CDTF">2020-09-01T14:08:30Z</dcterms:created>
  <dcterms:modified xsi:type="dcterms:W3CDTF">2020-10-02T11:06:38Z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0x010100700049FCBC842B4DAB5DD2335E2C055F</vt:lpwstr>
  </property>
</Properties>
</file>